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7" r:id="rId3"/>
    <p:sldId id="352" r:id="rId4"/>
    <p:sldId id="358" r:id="rId5"/>
    <p:sldId id="359" r:id="rId6"/>
    <p:sldId id="360" r:id="rId7"/>
    <p:sldId id="361" r:id="rId8"/>
    <p:sldId id="364" r:id="rId9"/>
    <p:sldId id="365" r:id="rId10"/>
    <p:sldId id="366" r:id="rId11"/>
    <p:sldId id="368" r:id="rId12"/>
    <p:sldId id="347" r:id="rId13"/>
    <p:sldId id="353" r:id="rId14"/>
    <p:sldId id="354" r:id="rId15"/>
    <p:sldId id="355" r:id="rId16"/>
    <p:sldId id="356" r:id="rId17"/>
    <p:sldId id="357" r:id="rId18"/>
    <p:sldId id="271"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6" d="100"/>
          <a:sy n="56" d="100"/>
        </p:scale>
        <p:origin x="-822" y="-29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A99B2-C24B-4CDC-AE0F-2660D9C23A76}" type="datetimeFigureOut">
              <a:rPr lang="pt-BR" smtClean="0"/>
              <a:pPr/>
              <a:t>23/11/2016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1BE56-6C64-4F48-8C38-0DB951872CED}" type="slidenum">
              <a:rPr lang="pt-BR" smtClean="0"/>
              <a:pPr/>
              <a:t>‹nº›</a:t>
            </a:fld>
            <a:endParaRPr lang="pt-BR"/>
          </a:p>
        </p:txBody>
      </p:sp>
    </p:spTree>
    <p:extLst>
      <p:ext uri="{BB962C8B-B14F-4D97-AF65-F5344CB8AC3E}">
        <p14:creationId xmlns:p14="http://schemas.microsoft.com/office/powerpoint/2010/main" xmlns="" val="257842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14522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98669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74416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40848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57428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122450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363761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255641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367675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358584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95C5418-8ED8-4340-9BB0-4CD8F0972F80}" type="datetimeFigureOut">
              <a:rPr lang="pt-BR" smtClean="0"/>
              <a:pPr/>
              <a:t>23/11/2016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129162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C5418-8ED8-4340-9BB0-4CD8F0972F80}" type="datetimeFigureOut">
              <a:rPr lang="pt-BR" smtClean="0"/>
              <a:pPr/>
              <a:t>23/11/2016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017-EDF1-4B90-B9E1-6D926CB9303A}" type="slidenum">
              <a:rPr lang="pt-BR" smtClean="0"/>
              <a:pPr/>
              <a:t>‹nº›</a:t>
            </a:fld>
            <a:endParaRPr lang="pt-BR"/>
          </a:p>
        </p:txBody>
      </p:sp>
    </p:spTree>
    <p:extLst>
      <p:ext uri="{BB962C8B-B14F-4D97-AF65-F5344CB8AC3E}">
        <p14:creationId xmlns:p14="http://schemas.microsoft.com/office/powerpoint/2010/main" xmlns="" val="126173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consorciospublicos.ba.gov.b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Planilha_do_Microsoft_Office_Excel1.xlsx"/><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hiago.xavier@seplan.ba.gov.b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planalto.gov.br/ccivil_03/_Ato2004-2006/2005/Lei/L11107.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Dpt\_Geral_Dpr\Projetos e Programas\Consórcio Público\Logomarcas\logo CP_al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6319" y="1040806"/>
            <a:ext cx="4499937" cy="3327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sp>
        <p:nvSpPr>
          <p:cNvPr id="2" name="CaixaDeTexto 1"/>
          <p:cNvSpPr txBox="1"/>
          <p:nvPr/>
        </p:nvSpPr>
        <p:spPr>
          <a:xfrm>
            <a:off x="251520" y="4368006"/>
            <a:ext cx="8532948" cy="1077218"/>
          </a:xfrm>
          <a:prstGeom prst="rect">
            <a:avLst/>
          </a:prstGeom>
          <a:noFill/>
        </p:spPr>
        <p:txBody>
          <a:bodyPr wrap="square" rtlCol="0">
            <a:spAutoFit/>
          </a:bodyPr>
          <a:lstStyle/>
          <a:p>
            <a:pPr algn="ctr"/>
            <a:r>
              <a:rPr lang="pt-BR" sz="3200" b="1" dirty="0" smtClean="0"/>
              <a:t>Política de Apoio e Incentivo aos Consórcios Públicos do Estado da Bahia </a:t>
            </a:r>
            <a:endParaRPr lang="pt-BR" sz="3200" b="1" dirty="0">
              <a:solidFill>
                <a:srgbClr val="FF0000"/>
              </a:solidFill>
            </a:endParaRPr>
          </a:p>
        </p:txBody>
      </p:sp>
      <p:sp>
        <p:nvSpPr>
          <p:cNvPr id="3" name="CaixaDeTexto 2"/>
          <p:cNvSpPr txBox="1"/>
          <p:nvPr/>
        </p:nvSpPr>
        <p:spPr>
          <a:xfrm>
            <a:off x="6156176" y="5661248"/>
            <a:ext cx="3456384" cy="954107"/>
          </a:xfrm>
          <a:prstGeom prst="rect">
            <a:avLst/>
          </a:prstGeom>
          <a:noFill/>
        </p:spPr>
        <p:txBody>
          <a:bodyPr wrap="square" rtlCol="0">
            <a:spAutoFit/>
          </a:bodyPr>
          <a:lstStyle/>
          <a:p>
            <a:r>
              <a:rPr lang="pt-BR" sz="1400" b="1" dirty="0" smtClean="0"/>
              <a:t>Thiago Xavier</a:t>
            </a:r>
          </a:p>
          <a:p>
            <a:r>
              <a:rPr lang="pt-BR" sz="1400" dirty="0" smtClean="0"/>
              <a:t>EPPGG</a:t>
            </a:r>
          </a:p>
          <a:p>
            <a:r>
              <a:rPr lang="pt-BR" sz="1400" i="1" dirty="0" smtClean="0"/>
              <a:t>Diretor de Planejamento Territorial</a:t>
            </a:r>
          </a:p>
          <a:p>
            <a:r>
              <a:rPr lang="pt-BR" sz="1400" i="1" dirty="0" smtClean="0"/>
              <a:t>SEPLAN</a:t>
            </a:r>
            <a:endParaRPr lang="pt-BR" sz="1400" i="1" dirty="0"/>
          </a:p>
        </p:txBody>
      </p:sp>
    </p:spTree>
    <p:extLst>
      <p:ext uri="{BB962C8B-B14F-4D97-AF65-F5344CB8AC3E}">
        <p14:creationId xmlns:p14="http://schemas.microsoft.com/office/powerpoint/2010/main" xmlns="" val="222456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a:spLocks noChangeArrowheads="1"/>
          </p:cNvSpPr>
          <p:nvPr/>
        </p:nvSpPr>
        <p:spPr bwMode="auto">
          <a:xfrm>
            <a:off x="323850" y="908720"/>
            <a:ext cx="8642350" cy="579437"/>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latin typeface="+mn-lt"/>
              </a:rPr>
              <a:t>Vantagens</a:t>
            </a:r>
            <a:endParaRPr lang="pt-BR" sz="3200" b="1" dirty="0">
              <a:solidFill>
                <a:srgbClr val="CC0000"/>
              </a:solidFill>
              <a:effectLst>
                <a:outerShdw blurRad="38100" dist="38100" dir="2700000" algn="tl">
                  <a:srgbClr val="C0C0C0"/>
                </a:outerShdw>
              </a:effectLst>
              <a:latin typeface="+mn-lt"/>
            </a:endParaRPr>
          </a:p>
        </p:txBody>
      </p:sp>
      <p:sp>
        <p:nvSpPr>
          <p:cNvPr id="9" name="Rectangle 5"/>
          <p:cNvSpPr>
            <a:spLocks noChangeArrowheads="1"/>
          </p:cNvSpPr>
          <p:nvPr/>
        </p:nvSpPr>
        <p:spPr bwMode="auto">
          <a:xfrm>
            <a:off x="323850" y="2710368"/>
            <a:ext cx="7993063" cy="2446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None/>
            </a:pPr>
            <a:r>
              <a:rPr lang="pt-BR" altLang="pt-BR" sz="1700" b="1" u="sng" dirty="0">
                <a:latin typeface="+mn-lt"/>
              </a:rPr>
              <a:t>LICITATÓRIAS</a:t>
            </a:r>
          </a:p>
          <a:p>
            <a:pPr eaLnBrk="1" hangingPunct="1">
              <a:spcBef>
                <a:spcPct val="0"/>
              </a:spcBef>
              <a:spcAft>
                <a:spcPct val="50000"/>
              </a:spcAft>
              <a:buClr>
                <a:srgbClr val="000066"/>
              </a:buClr>
              <a:buFont typeface="Wingdings" pitchFamily="2" charset="2"/>
              <a:buChar char="§"/>
            </a:pPr>
            <a:r>
              <a:rPr lang="pt-BR" altLang="pt-BR" sz="1700" b="1" dirty="0">
                <a:latin typeface="+mn-lt"/>
              </a:rPr>
              <a:t>Aumento de limites de valores para determinação da modalidades de licitação (triplo para + de 3 entes).</a:t>
            </a:r>
          </a:p>
          <a:p>
            <a:pPr eaLnBrk="1" hangingPunct="1">
              <a:spcBef>
                <a:spcPct val="0"/>
              </a:spcBef>
              <a:spcAft>
                <a:spcPct val="50000"/>
              </a:spcAft>
              <a:buClr>
                <a:srgbClr val="000066"/>
              </a:buClr>
              <a:buFont typeface="Wingdings" pitchFamily="2" charset="2"/>
              <a:buChar char="§"/>
            </a:pPr>
            <a:r>
              <a:rPr lang="pt-BR" altLang="pt-BR" sz="1700" b="1" dirty="0">
                <a:latin typeface="+mn-lt"/>
              </a:rPr>
              <a:t>Dispensa de licitação na celebração de contrato de programa com ente da Federação ou com entidade de sua administração indireta.</a:t>
            </a:r>
          </a:p>
          <a:p>
            <a:pPr eaLnBrk="1" hangingPunct="1">
              <a:spcBef>
                <a:spcPct val="0"/>
              </a:spcBef>
              <a:spcAft>
                <a:spcPct val="50000"/>
              </a:spcAft>
              <a:buClr>
                <a:srgbClr val="000066"/>
              </a:buClr>
              <a:buFont typeface="Wingdings" pitchFamily="2" charset="2"/>
              <a:buChar char="§"/>
            </a:pPr>
            <a:r>
              <a:rPr lang="pt-BR" altLang="pt-BR" sz="1700" b="1" dirty="0">
                <a:latin typeface="+mn-lt"/>
              </a:rPr>
              <a:t>Aumento do percentual para dispensa de licitação (20% / dobro).</a:t>
            </a:r>
          </a:p>
          <a:p>
            <a:pPr eaLnBrk="1" hangingPunct="1">
              <a:spcBef>
                <a:spcPct val="0"/>
              </a:spcBef>
              <a:spcAft>
                <a:spcPct val="50000"/>
              </a:spcAft>
              <a:buClr>
                <a:srgbClr val="000066"/>
              </a:buClr>
              <a:buFont typeface="Wingdings" pitchFamily="2" charset="2"/>
              <a:buChar char="§"/>
            </a:pPr>
            <a:r>
              <a:rPr lang="pt-BR" altLang="pt-BR" sz="1700" b="1" dirty="0">
                <a:latin typeface="+mn-lt"/>
              </a:rPr>
              <a:t>Licitação compartilhada</a:t>
            </a:r>
            <a:r>
              <a:rPr lang="pt-BR" altLang="pt-BR" sz="1700" b="1" dirty="0" smtClean="0">
                <a:latin typeface="+mn-lt"/>
              </a:rPr>
              <a:t>.</a:t>
            </a:r>
          </a:p>
        </p:txBody>
      </p:sp>
      <p:sp>
        <p:nvSpPr>
          <p:cNvPr id="11" name="Rectangle 6"/>
          <p:cNvSpPr>
            <a:spLocks noChangeArrowheads="1"/>
          </p:cNvSpPr>
          <p:nvPr/>
        </p:nvSpPr>
        <p:spPr bwMode="auto">
          <a:xfrm>
            <a:off x="396875" y="1779538"/>
            <a:ext cx="84963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None/>
            </a:pPr>
            <a:r>
              <a:rPr lang="pt-BR" altLang="pt-BR" sz="1800" b="1" dirty="0">
                <a:solidFill>
                  <a:srgbClr val="000066"/>
                </a:solidFill>
                <a:latin typeface="+mn-lt"/>
              </a:rPr>
              <a:t>Além de proporcionar maior efetividade das políticas públicas, os consórcios também têm vantagens:</a:t>
            </a:r>
          </a:p>
        </p:txBody>
      </p:sp>
    </p:spTree>
    <p:extLst>
      <p:ext uri="{BB962C8B-B14F-4D97-AF65-F5344CB8AC3E}">
        <p14:creationId xmlns:p14="http://schemas.microsoft.com/office/powerpoint/2010/main" xmlns="" val="1456708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214313" y="1737096"/>
            <a:ext cx="8785225" cy="360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3600" b="1" u="sng" dirty="0" smtClean="0">
                <a:latin typeface="+mn-lt"/>
              </a:rPr>
              <a:t>Regime Jurídico</a:t>
            </a:r>
            <a:endParaRPr lang="pt-BR" altLang="pt-BR" sz="3600" dirty="0" smtClean="0">
              <a:latin typeface="+mn-lt"/>
            </a:endParaRPr>
          </a:p>
          <a:p>
            <a:pPr lvl="1" eaLnBrk="1" hangingPunct="1">
              <a:spcBef>
                <a:spcPct val="0"/>
              </a:spcBef>
              <a:spcAft>
                <a:spcPct val="50000"/>
              </a:spcAft>
              <a:buClr>
                <a:srgbClr val="000066"/>
              </a:buClr>
              <a:buFont typeface="Wingdings" pitchFamily="2" charset="2"/>
              <a:buChar char="§"/>
            </a:pPr>
            <a:r>
              <a:rPr lang="pt-BR" altLang="pt-BR" sz="3600" dirty="0" smtClean="0">
                <a:latin typeface="+mn-lt"/>
              </a:rPr>
              <a:t>Emprego público</a:t>
            </a:r>
          </a:p>
          <a:p>
            <a:pPr lvl="2" eaLnBrk="1" hangingPunct="1">
              <a:spcBef>
                <a:spcPct val="0"/>
              </a:spcBef>
              <a:spcAft>
                <a:spcPct val="50000"/>
              </a:spcAft>
              <a:buClr>
                <a:srgbClr val="000066"/>
              </a:buClr>
              <a:buFont typeface="Wingdings" pitchFamily="2" charset="2"/>
              <a:buChar char="§"/>
            </a:pPr>
            <a:r>
              <a:rPr lang="pt-BR" altLang="pt-BR" sz="2800" dirty="0" smtClean="0">
                <a:latin typeface="+mn-lt"/>
              </a:rPr>
              <a:t>Seleção pública</a:t>
            </a:r>
          </a:p>
          <a:p>
            <a:pPr lvl="2" eaLnBrk="1" hangingPunct="1">
              <a:spcBef>
                <a:spcPct val="0"/>
              </a:spcBef>
              <a:spcAft>
                <a:spcPct val="50000"/>
              </a:spcAft>
              <a:buClr>
                <a:srgbClr val="000066"/>
              </a:buClr>
              <a:buFont typeface="Wingdings" pitchFamily="2" charset="2"/>
              <a:buChar char="§"/>
            </a:pPr>
            <a:r>
              <a:rPr lang="pt-BR" altLang="pt-BR" sz="2800" dirty="0" smtClean="0">
                <a:latin typeface="+mn-lt"/>
              </a:rPr>
              <a:t>CLT</a:t>
            </a:r>
          </a:p>
          <a:p>
            <a:pPr lvl="1" eaLnBrk="1" hangingPunct="1">
              <a:spcBef>
                <a:spcPct val="0"/>
              </a:spcBef>
              <a:spcAft>
                <a:spcPct val="50000"/>
              </a:spcAft>
              <a:buClr>
                <a:srgbClr val="000066"/>
              </a:buClr>
              <a:buFont typeface="Wingdings" pitchFamily="2" charset="2"/>
              <a:buChar char="§"/>
            </a:pPr>
            <a:r>
              <a:rPr lang="pt-BR" altLang="pt-BR" sz="3600" dirty="0" smtClean="0">
                <a:latin typeface="+mn-lt"/>
              </a:rPr>
              <a:t>Cessão de servidores públicos</a:t>
            </a:r>
          </a:p>
        </p:txBody>
      </p:sp>
      <p:sp>
        <p:nvSpPr>
          <p:cNvPr id="9" name="Rectangle 3"/>
          <p:cNvSpPr>
            <a:spLocks noChangeArrowheads="1"/>
          </p:cNvSpPr>
          <p:nvPr/>
        </p:nvSpPr>
        <p:spPr bwMode="auto">
          <a:xfrm>
            <a:off x="250825" y="849248"/>
            <a:ext cx="8642350" cy="646331"/>
          </a:xfrm>
          <a:prstGeom prst="rect">
            <a:avLst/>
          </a:prstGeom>
          <a:noFill/>
          <a:ln w="9525">
            <a:noFill/>
            <a:miter lim="800000"/>
            <a:headEnd/>
            <a:tailEnd/>
          </a:ln>
          <a:effectLst/>
        </p:spPr>
        <p:txBody>
          <a:bodyPr>
            <a:spAutoFit/>
          </a:bodyPr>
          <a:lstStyle/>
          <a:p>
            <a:pPr>
              <a:defRPr/>
            </a:pPr>
            <a:r>
              <a:rPr lang="pt-BR" sz="3600" b="1" dirty="0" smtClean="0">
                <a:solidFill>
                  <a:srgbClr val="CC0000"/>
                </a:solidFill>
                <a:effectLst>
                  <a:outerShdw blurRad="38100" dist="38100" dir="2700000" algn="tl">
                    <a:srgbClr val="C0C0C0"/>
                  </a:outerShdw>
                </a:effectLst>
              </a:rPr>
              <a:t>Pessoal</a:t>
            </a:r>
            <a:endParaRPr lang="pt-BR" sz="3200" b="1" dirty="0">
              <a:solidFill>
                <a:srgbClr val="CC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xmlns="" val="167601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5"/>
          <p:cNvSpPr>
            <a:spLocks noChangeArrowheads="1"/>
          </p:cNvSpPr>
          <p:nvPr/>
        </p:nvSpPr>
        <p:spPr bwMode="auto">
          <a:xfrm>
            <a:off x="143321" y="1424965"/>
            <a:ext cx="8893175"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ct val="50000"/>
              </a:spcAft>
              <a:buClr>
                <a:srgbClr val="000066"/>
              </a:buClr>
              <a:buFont typeface="Wingdings" panose="05000000000000000000" pitchFamily="2" charset="2"/>
              <a:buNone/>
            </a:pPr>
            <a:r>
              <a:rPr lang="pt-BR" b="1" u="sng" dirty="0">
                <a:latin typeface="+mn-lt"/>
              </a:rPr>
              <a:t>BREVE HISTÓRICO</a:t>
            </a:r>
          </a:p>
          <a:p>
            <a:pPr algn="just" eaLnBrk="1" hangingPunct="1">
              <a:spcAft>
                <a:spcPct val="50000"/>
              </a:spcAft>
              <a:buClr>
                <a:srgbClr val="000066"/>
              </a:buClr>
              <a:buFontTx/>
              <a:buAutoNum type="romanUcPeriod"/>
            </a:pPr>
            <a:r>
              <a:rPr lang="pt-BR" dirty="0">
                <a:latin typeface="+mn-lt"/>
              </a:rPr>
              <a:t>Iniciativa da SEDUR: Gestão dos resíduos sólidos.</a:t>
            </a:r>
          </a:p>
          <a:p>
            <a:pPr algn="just" eaLnBrk="1" hangingPunct="1">
              <a:spcAft>
                <a:spcPct val="50000"/>
              </a:spcAft>
              <a:buClr>
                <a:srgbClr val="000066"/>
              </a:buClr>
              <a:buFontTx/>
              <a:buAutoNum type="romanUcPeriod"/>
            </a:pPr>
            <a:r>
              <a:rPr lang="pt-BR" dirty="0">
                <a:latin typeface="+mn-lt"/>
              </a:rPr>
              <a:t>Debate interno ampliou objeto: Política de saneamento básico </a:t>
            </a:r>
            <a:r>
              <a:rPr lang="pt-BR" dirty="0" smtClean="0">
                <a:latin typeface="+mn-lt"/>
              </a:rPr>
              <a:t>regionalizada 	Planejamento </a:t>
            </a:r>
            <a:r>
              <a:rPr lang="pt-BR" dirty="0">
                <a:latin typeface="+mn-lt"/>
              </a:rPr>
              <a:t>e gestão do desenvolvimento urbano.</a:t>
            </a:r>
          </a:p>
          <a:p>
            <a:pPr algn="just" eaLnBrk="1" hangingPunct="1">
              <a:spcAft>
                <a:spcPct val="50000"/>
              </a:spcAft>
              <a:buClr>
                <a:srgbClr val="000066"/>
              </a:buClr>
              <a:buFontTx/>
              <a:buAutoNum type="romanUcPeriod"/>
            </a:pPr>
            <a:r>
              <a:rPr lang="pt-BR" dirty="0">
                <a:latin typeface="+mn-lt"/>
              </a:rPr>
              <a:t>Debate com a SEPLAN ampliou ainda mais o objeto</a:t>
            </a:r>
            <a:r>
              <a:rPr lang="pt-BR" b="1" dirty="0">
                <a:latin typeface="+mn-lt"/>
              </a:rPr>
              <a:t>: </a:t>
            </a:r>
            <a:r>
              <a:rPr lang="pt-BR" b="1" u="sng" dirty="0">
                <a:latin typeface="+mn-lt"/>
              </a:rPr>
              <a:t>Política </a:t>
            </a:r>
            <a:r>
              <a:rPr lang="pt-BR" b="1" u="sng" dirty="0" smtClean="0">
                <a:latin typeface="+mn-lt"/>
              </a:rPr>
              <a:t>Territorial </a:t>
            </a:r>
            <a:r>
              <a:rPr lang="pt-BR" b="1" u="sng" dirty="0">
                <a:latin typeface="+mn-lt"/>
              </a:rPr>
              <a:t>de Desenvolvimento Sustentável.</a:t>
            </a:r>
          </a:p>
          <a:p>
            <a:pPr algn="just" eaLnBrk="1" hangingPunct="1">
              <a:spcAft>
                <a:spcPct val="50000"/>
              </a:spcAft>
              <a:buClr>
                <a:srgbClr val="000066"/>
              </a:buClr>
              <a:buFontTx/>
              <a:buAutoNum type="romanUcPeriod"/>
            </a:pPr>
            <a:r>
              <a:rPr lang="pt-BR" dirty="0" smtClean="0">
                <a:latin typeface="+mn-lt"/>
              </a:rPr>
              <a:t>SEPLAN e SEDUR compõem um GT para apoiar </a:t>
            </a:r>
            <a:r>
              <a:rPr lang="pt-BR" dirty="0">
                <a:latin typeface="+mn-lt"/>
              </a:rPr>
              <a:t>a formação de Consórcios Públicos no </a:t>
            </a:r>
            <a:r>
              <a:rPr lang="pt-BR" dirty="0" smtClean="0">
                <a:latin typeface="+mn-lt"/>
              </a:rPr>
              <a:t>Estado.</a:t>
            </a:r>
          </a:p>
          <a:p>
            <a:pPr eaLnBrk="1" hangingPunct="1">
              <a:spcAft>
                <a:spcPct val="50000"/>
              </a:spcAft>
              <a:buClr>
                <a:srgbClr val="000066"/>
              </a:buClr>
              <a:buFont typeface="Wingdings" panose="05000000000000000000" pitchFamily="2" charset="2"/>
              <a:buNone/>
            </a:pPr>
            <a:r>
              <a:rPr lang="pt-BR" b="1" u="sng" dirty="0">
                <a:latin typeface="+mn-lt"/>
              </a:rPr>
              <a:t>PRINCIPAIS PREMISSAS</a:t>
            </a:r>
          </a:p>
          <a:p>
            <a:pPr eaLnBrk="1" hangingPunct="1">
              <a:spcAft>
                <a:spcPct val="50000"/>
              </a:spcAft>
              <a:buClr>
                <a:srgbClr val="000066"/>
              </a:buClr>
              <a:buFont typeface="Wingdings" panose="05000000000000000000" pitchFamily="2" charset="2"/>
              <a:buChar char="Ø"/>
            </a:pPr>
            <a:r>
              <a:rPr lang="pt-BR" dirty="0">
                <a:latin typeface="+mn-lt"/>
              </a:rPr>
              <a:t>Consórcios multifinalitários.</a:t>
            </a:r>
          </a:p>
          <a:p>
            <a:pPr eaLnBrk="1" hangingPunct="1">
              <a:spcAft>
                <a:spcPct val="50000"/>
              </a:spcAft>
              <a:buClr>
                <a:srgbClr val="000066"/>
              </a:buClr>
              <a:buFont typeface="Wingdings" panose="05000000000000000000" pitchFamily="2" charset="2"/>
              <a:buChar char="Ø"/>
            </a:pPr>
            <a:r>
              <a:rPr lang="pt-BR" dirty="0">
                <a:latin typeface="+mn-lt"/>
              </a:rPr>
              <a:t>Territórios de Identidade como referência espacial (com possíveis ajustes).</a:t>
            </a:r>
          </a:p>
          <a:p>
            <a:pPr eaLnBrk="1" hangingPunct="1">
              <a:spcAft>
                <a:spcPct val="50000"/>
              </a:spcAft>
              <a:buClr>
                <a:srgbClr val="000066"/>
              </a:buClr>
              <a:buFont typeface="Wingdings" panose="05000000000000000000" pitchFamily="2" charset="2"/>
              <a:buChar char="Ø"/>
            </a:pPr>
            <a:r>
              <a:rPr lang="pt-BR" dirty="0">
                <a:latin typeface="+mn-lt"/>
              </a:rPr>
              <a:t>Existência de colegiado de controle social (conselho consultivo</a:t>
            </a:r>
            <a:r>
              <a:rPr lang="pt-BR" dirty="0" smtClean="0">
                <a:latin typeface="+mn-lt"/>
              </a:rPr>
              <a:t>).</a:t>
            </a:r>
            <a:endParaRPr lang="pt-BR" dirty="0">
              <a:latin typeface="+mn-lt"/>
            </a:endParaRPr>
          </a:p>
        </p:txBody>
      </p:sp>
      <p:sp>
        <p:nvSpPr>
          <p:cNvPr id="12" name="Rectangle 2"/>
          <p:cNvSpPr>
            <a:spLocks noChangeArrowheads="1"/>
          </p:cNvSpPr>
          <p:nvPr/>
        </p:nvSpPr>
        <p:spPr bwMode="auto">
          <a:xfrm>
            <a:off x="-15641" y="828707"/>
            <a:ext cx="8642350" cy="461665"/>
          </a:xfrm>
          <a:prstGeom prst="rect">
            <a:avLst/>
          </a:prstGeom>
          <a:noFill/>
          <a:ln w="9525">
            <a:noFill/>
            <a:miter lim="800000"/>
            <a:headEnd/>
            <a:tailEnd/>
          </a:ln>
          <a:effectLst/>
        </p:spPr>
        <p:txBody>
          <a:bodyPr>
            <a:spAutoFit/>
          </a:bodyPr>
          <a:lstStyle/>
          <a:p>
            <a:pPr algn="ctr" eaLnBrk="1" hangingPunct="1">
              <a:defRPr/>
            </a:pPr>
            <a:r>
              <a:rPr lang="pt-BR" sz="2400" b="1" dirty="0">
                <a:solidFill>
                  <a:srgbClr val="CC0000"/>
                </a:solidFill>
                <a:effectLst>
                  <a:outerShdw blurRad="38100" dist="38100" dir="2700000" algn="tl">
                    <a:srgbClr val="C0C0C0"/>
                  </a:outerShdw>
                </a:effectLst>
                <a:latin typeface="Arial" charset="0"/>
              </a:rPr>
              <a:t>ESTRATÉGIA </a:t>
            </a:r>
            <a:r>
              <a:rPr lang="pt-BR" sz="2400" b="1" dirty="0" smtClean="0">
                <a:solidFill>
                  <a:srgbClr val="CC0000"/>
                </a:solidFill>
                <a:effectLst>
                  <a:outerShdw blurRad="38100" dist="38100" dir="2700000" algn="tl">
                    <a:srgbClr val="C0C0C0"/>
                  </a:outerShdw>
                </a:effectLst>
                <a:latin typeface="Arial" charset="0"/>
              </a:rPr>
              <a:t>ESTADUAL</a:t>
            </a:r>
            <a:endParaRPr lang="pt-BR" sz="2400" b="1" dirty="0">
              <a:solidFill>
                <a:srgbClr val="CC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1962804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8"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ChangeArrowheads="1"/>
          </p:cNvSpPr>
          <p:nvPr/>
        </p:nvSpPr>
        <p:spPr bwMode="auto">
          <a:xfrm>
            <a:off x="-15641" y="828707"/>
            <a:ext cx="8642350" cy="461665"/>
          </a:xfrm>
          <a:prstGeom prst="rect">
            <a:avLst/>
          </a:prstGeom>
          <a:noFill/>
          <a:ln w="9525">
            <a:noFill/>
            <a:miter lim="800000"/>
            <a:headEnd/>
            <a:tailEnd/>
          </a:ln>
          <a:effectLst/>
        </p:spPr>
        <p:txBody>
          <a:bodyPr>
            <a:spAutoFit/>
          </a:bodyPr>
          <a:lstStyle/>
          <a:p>
            <a:pPr algn="ctr" eaLnBrk="1" hangingPunct="1">
              <a:defRPr/>
            </a:pPr>
            <a:r>
              <a:rPr lang="pt-BR" sz="2400" b="1" dirty="0">
                <a:solidFill>
                  <a:srgbClr val="CC0000"/>
                </a:solidFill>
                <a:effectLst>
                  <a:outerShdw blurRad="38100" dist="38100" dir="2700000" algn="tl">
                    <a:srgbClr val="C0C0C0"/>
                  </a:outerShdw>
                </a:effectLst>
                <a:latin typeface="Arial" charset="0"/>
              </a:rPr>
              <a:t>ESTRATÉGIA </a:t>
            </a:r>
            <a:r>
              <a:rPr lang="pt-BR" sz="2400" b="1" dirty="0" smtClean="0">
                <a:solidFill>
                  <a:srgbClr val="CC0000"/>
                </a:solidFill>
                <a:effectLst>
                  <a:outerShdw blurRad="38100" dist="38100" dir="2700000" algn="tl">
                    <a:srgbClr val="C0C0C0"/>
                  </a:outerShdw>
                </a:effectLst>
                <a:latin typeface="Arial" charset="0"/>
              </a:rPr>
              <a:t>ESTADUAL</a:t>
            </a:r>
            <a:endParaRPr lang="pt-BR" sz="2400" b="1" dirty="0">
              <a:solidFill>
                <a:srgbClr val="CC0000"/>
              </a:solidFill>
              <a:effectLst>
                <a:outerShdw blurRad="38100" dist="38100" dir="2700000" algn="tl">
                  <a:srgbClr val="C0C0C0"/>
                </a:outerShdw>
              </a:effectLst>
              <a:latin typeface="Arial" charset="0"/>
            </a:endParaRPr>
          </a:p>
        </p:txBody>
      </p:sp>
      <p:sp>
        <p:nvSpPr>
          <p:cNvPr id="10" name="Rectangle 7"/>
          <p:cNvSpPr>
            <a:spLocks noChangeArrowheads="1"/>
          </p:cNvSpPr>
          <p:nvPr/>
        </p:nvSpPr>
        <p:spPr bwMode="auto">
          <a:xfrm>
            <a:off x="107504" y="1372584"/>
            <a:ext cx="8782050" cy="4936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Aft>
                <a:spcPct val="50000"/>
              </a:spcAft>
              <a:defRPr/>
            </a:pPr>
            <a:r>
              <a:rPr lang="pt-BR" sz="2000" b="1" u="sng" dirty="0" smtClean="0">
                <a:latin typeface="+mn-lt"/>
              </a:rPr>
              <a:t>AÇÕES DO GT</a:t>
            </a:r>
            <a:endParaRPr lang="pt-BR" sz="2000" dirty="0" smtClean="0">
              <a:latin typeface="+mn-lt"/>
            </a:endParaRPr>
          </a:p>
          <a:p>
            <a:pPr algn="just" eaLnBrk="1" hangingPunct="1">
              <a:spcAft>
                <a:spcPct val="50000"/>
              </a:spcAft>
              <a:buFont typeface="Wingdings" panose="05000000000000000000" pitchFamily="2" charset="2"/>
              <a:buChar char="Ø"/>
              <a:defRPr/>
            </a:pPr>
            <a:endParaRPr lang="pt-BR" sz="2000" dirty="0" smtClean="0">
              <a:latin typeface="+mn-lt"/>
            </a:endParaRPr>
          </a:p>
          <a:p>
            <a:pPr algn="just" eaLnBrk="1" hangingPunct="1">
              <a:spcAft>
                <a:spcPct val="50000"/>
              </a:spcAft>
              <a:buFont typeface="Wingdings" panose="05000000000000000000" pitchFamily="2" charset="2"/>
              <a:buChar char="Ø"/>
              <a:defRPr/>
            </a:pPr>
            <a:r>
              <a:rPr lang="pt-BR" sz="2000" dirty="0" smtClean="0">
                <a:latin typeface="+mn-lt"/>
              </a:rPr>
              <a:t>Mobilização, articulação e capacitação dos gestores municipais e/ou colegiados territoriais por território; </a:t>
            </a:r>
          </a:p>
          <a:p>
            <a:pPr>
              <a:lnSpc>
                <a:spcPct val="80000"/>
              </a:lnSpc>
              <a:buFont typeface="Wingdings" panose="05000000000000000000" pitchFamily="2" charset="2"/>
              <a:buChar char="Ø"/>
              <a:defRPr/>
            </a:pPr>
            <a:r>
              <a:rPr lang="pt-BR" sz="2000" dirty="0" smtClean="0">
                <a:latin typeface="+mn-lt"/>
              </a:rPr>
              <a:t>Divulgação do tema Consórcios Públicos:</a:t>
            </a:r>
          </a:p>
          <a:p>
            <a:pPr>
              <a:lnSpc>
                <a:spcPct val="80000"/>
              </a:lnSpc>
              <a:buFont typeface="Wingdings" panose="05000000000000000000" pitchFamily="2" charset="2"/>
              <a:buChar char="Ø"/>
              <a:defRPr/>
            </a:pPr>
            <a:endParaRPr lang="pt-BR" sz="1400" dirty="0" smtClean="0">
              <a:latin typeface="+mn-lt"/>
            </a:endParaRPr>
          </a:p>
          <a:p>
            <a:pPr marL="800100" lvl="1" indent="-342900" algn="just">
              <a:lnSpc>
                <a:spcPct val="80000"/>
              </a:lnSpc>
              <a:buFont typeface="Wingdings" panose="05000000000000000000" pitchFamily="2" charset="2"/>
              <a:buChar char="ü"/>
              <a:defRPr/>
            </a:pPr>
            <a:r>
              <a:rPr lang="pt-BR" dirty="0" smtClean="0">
                <a:latin typeface="+mn-lt"/>
              </a:rPr>
              <a:t>Distribuição de cartilhas e CDs nas secretarias estaduais e em eventos cujos temas tenham relação com desenvolvimento territorial e encaminhamento para as prefeituras e colegiados nas visitas aos municípios</a:t>
            </a:r>
          </a:p>
          <a:p>
            <a:pPr marL="800100" lvl="1" indent="-342900" algn="just">
              <a:lnSpc>
                <a:spcPct val="80000"/>
              </a:lnSpc>
              <a:buFont typeface="Wingdings" panose="05000000000000000000" pitchFamily="2" charset="2"/>
              <a:buChar char="ü"/>
              <a:defRPr/>
            </a:pPr>
            <a:endParaRPr lang="pt-BR" i="1" dirty="0">
              <a:latin typeface="+mn-lt"/>
            </a:endParaRPr>
          </a:p>
          <a:p>
            <a:pPr marL="342900" lvl="1" indent="-342900" algn="just" eaLnBrk="1" hangingPunct="1">
              <a:lnSpc>
                <a:spcPct val="80000"/>
              </a:lnSpc>
              <a:buFont typeface="Wingdings" panose="05000000000000000000" pitchFamily="2" charset="2"/>
              <a:buChar char="Ø"/>
              <a:defRPr/>
            </a:pPr>
            <a:r>
              <a:rPr lang="pt-BR" sz="2000" dirty="0">
                <a:latin typeface="+mn-lt"/>
              </a:rPr>
              <a:t>Reunião com as Secretarias para apresentar possibilidades e vantagens de políticas públicas direcionadas aos Consórcios Públicos (</a:t>
            </a:r>
            <a:r>
              <a:rPr lang="pt-BR" sz="2000" dirty="0">
                <a:solidFill>
                  <a:srgbClr val="FF0000"/>
                </a:solidFill>
                <a:latin typeface="+mn-lt"/>
              </a:rPr>
              <a:t>Caderno de Oportunidades</a:t>
            </a:r>
            <a:r>
              <a:rPr lang="pt-BR" sz="2000" dirty="0">
                <a:latin typeface="+mn-lt"/>
              </a:rPr>
              <a:t>);</a:t>
            </a:r>
          </a:p>
          <a:p>
            <a:pPr marL="0" indent="0" algn="just" eaLnBrk="1" hangingPunct="1">
              <a:lnSpc>
                <a:spcPct val="80000"/>
              </a:lnSpc>
              <a:defRPr/>
            </a:pPr>
            <a:endParaRPr lang="pt-BR" i="1" dirty="0">
              <a:latin typeface="+mn-lt"/>
            </a:endParaRPr>
          </a:p>
          <a:p>
            <a:pPr marL="457200" lvl="1" indent="0" algn="just">
              <a:lnSpc>
                <a:spcPct val="80000"/>
              </a:lnSpc>
              <a:defRPr/>
            </a:pPr>
            <a:endParaRPr lang="pt-BR" i="1" dirty="0" smtClean="0">
              <a:latin typeface="+mn-lt"/>
            </a:endParaRPr>
          </a:p>
          <a:p>
            <a:pPr marL="800100" lvl="1" indent="-342900" algn="just">
              <a:lnSpc>
                <a:spcPct val="80000"/>
              </a:lnSpc>
              <a:buFont typeface="Wingdings" panose="05000000000000000000" pitchFamily="2" charset="2"/>
              <a:buChar char="ü"/>
              <a:defRPr/>
            </a:pPr>
            <a:endParaRPr lang="pt-BR" i="1" dirty="0">
              <a:latin typeface="+mn-lt"/>
            </a:endParaRPr>
          </a:p>
          <a:p>
            <a:pPr marL="800100" lvl="1" indent="-342900" algn="just">
              <a:lnSpc>
                <a:spcPct val="80000"/>
              </a:lnSpc>
              <a:buFont typeface="Wingdings" panose="05000000000000000000" pitchFamily="2" charset="2"/>
              <a:buChar char="ü"/>
              <a:defRPr/>
            </a:pPr>
            <a:endParaRPr lang="pt-BR" i="1" dirty="0" smtClean="0">
              <a:latin typeface="+mn-lt"/>
            </a:endParaRPr>
          </a:p>
          <a:p>
            <a:pPr marL="800100" lvl="1" indent="-342900" algn="just">
              <a:lnSpc>
                <a:spcPct val="80000"/>
              </a:lnSpc>
              <a:buFont typeface="Wingdings" panose="05000000000000000000" pitchFamily="2" charset="2"/>
              <a:buChar char="ü"/>
              <a:defRPr/>
            </a:pPr>
            <a:endParaRPr lang="pt-BR" i="1" dirty="0" smtClean="0">
              <a:latin typeface="+mn-lt"/>
            </a:endParaRPr>
          </a:p>
        </p:txBody>
      </p:sp>
    </p:spTree>
    <p:extLst>
      <p:ext uri="{BB962C8B-B14F-4D97-AF65-F5344CB8AC3E}">
        <p14:creationId xmlns:p14="http://schemas.microsoft.com/office/powerpoint/2010/main" xmlns="" val="417596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8"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ixaDeTexto 8"/>
          <p:cNvSpPr txBox="1"/>
          <p:nvPr/>
        </p:nvSpPr>
        <p:spPr>
          <a:xfrm>
            <a:off x="252413" y="1196752"/>
            <a:ext cx="8640762" cy="4592026"/>
          </a:xfrm>
          <a:prstGeom prst="rect">
            <a:avLst/>
          </a:prstGeom>
          <a:noFill/>
        </p:spPr>
        <p:txBody>
          <a:bodyPr>
            <a:spAutoFit/>
          </a:bodyPr>
          <a:lstStyle/>
          <a:p>
            <a:pPr algn="just" eaLnBrk="1" hangingPunct="1">
              <a:lnSpc>
                <a:spcPct val="80000"/>
              </a:lnSpc>
              <a:defRPr/>
            </a:pPr>
            <a:r>
              <a:rPr lang="pt-BR" sz="2000" b="1" u="sng" dirty="0">
                <a:latin typeface="+mn-lt"/>
              </a:rPr>
              <a:t>AÇÕES DO GT</a:t>
            </a:r>
            <a:endParaRPr lang="pt-BR" sz="2000" dirty="0">
              <a:latin typeface="+mn-lt"/>
            </a:endParaRPr>
          </a:p>
          <a:p>
            <a:pPr lvl="1" algn="just" eaLnBrk="1" hangingPunct="1">
              <a:lnSpc>
                <a:spcPct val="80000"/>
              </a:lnSpc>
              <a:defRPr/>
            </a:pPr>
            <a:endParaRPr lang="pt-BR" sz="2000" dirty="0">
              <a:latin typeface="+mn-lt"/>
            </a:endParaRPr>
          </a:p>
          <a:p>
            <a:pPr algn="just" eaLnBrk="1" hangingPunct="1">
              <a:lnSpc>
                <a:spcPct val="80000"/>
              </a:lnSpc>
              <a:defRPr/>
            </a:pPr>
            <a:endParaRPr lang="pt-BR" sz="2000" dirty="0">
              <a:latin typeface="+mn-lt"/>
            </a:endParaRPr>
          </a:p>
          <a:p>
            <a:pPr algn="just" eaLnBrk="1" hangingPunct="1">
              <a:lnSpc>
                <a:spcPct val="80000"/>
              </a:lnSpc>
              <a:buFont typeface="Wingdings" panose="05000000000000000000" pitchFamily="2" charset="2"/>
              <a:buChar char="Ø"/>
              <a:defRPr/>
            </a:pPr>
            <a:r>
              <a:rPr lang="pt-BR" sz="2000" dirty="0">
                <a:latin typeface="+mn-lt"/>
              </a:rPr>
              <a:t> Realização de eventos sobre o tema:</a:t>
            </a:r>
          </a:p>
          <a:p>
            <a:pPr algn="just" eaLnBrk="1" hangingPunct="1">
              <a:lnSpc>
                <a:spcPct val="80000"/>
              </a:lnSpc>
              <a:buFont typeface="Wingdings" panose="05000000000000000000" pitchFamily="2" charset="2"/>
              <a:buChar char="Ø"/>
              <a:defRPr/>
            </a:pPr>
            <a:endParaRPr lang="pt-BR" sz="1400" dirty="0">
              <a:latin typeface="+mn-lt"/>
            </a:endParaRPr>
          </a:p>
          <a:p>
            <a:pPr marL="800100" lvl="1" indent="-342900" algn="just" eaLnBrk="1" hangingPunct="1">
              <a:lnSpc>
                <a:spcPct val="80000"/>
              </a:lnSpc>
              <a:buFont typeface="Arial" panose="020B0604020202020204" pitchFamily="34" charset="0"/>
              <a:buChar char="•"/>
              <a:defRPr/>
            </a:pPr>
            <a:r>
              <a:rPr lang="pt-BR" dirty="0">
                <a:latin typeface="+mn-lt"/>
              </a:rPr>
              <a:t>I Encontro Estadual de Consórcios Públicos, em 22/11/2011, ocasião em que foram </a:t>
            </a:r>
            <a:r>
              <a:rPr lang="pt-BR" dirty="0" smtClean="0">
                <a:latin typeface="+mn-lt"/>
              </a:rPr>
              <a:t>discutidas </a:t>
            </a:r>
            <a:r>
              <a:rPr lang="pt-BR" dirty="0">
                <a:latin typeface="+mn-lt"/>
              </a:rPr>
              <a:t>a experiência estadual e casos de sucesso no País;</a:t>
            </a:r>
          </a:p>
          <a:p>
            <a:pPr marL="800100" lvl="1" indent="-342900" algn="just" eaLnBrk="1" hangingPunct="1">
              <a:lnSpc>
                <a:spcPct val="80000"/>
              </a:lnSpc>
              <a:buFont typeface="Arial" panose="020B0604020202020204" pitchFamily="34" charset="0"/>
              <a:buChar char="•"/>
              <a:defRPr/>
            </a:pPr>
            <a:r>
              <a:rPr lang="pt-BR" dirty="0" smtClean="0">
                <a:latin typeface="+mn-lt"/>
              </a:rPr>
              <a:t>Encontros </a:t>
            </a:r>
            <a:r>
              <a:rPr lang="pt-BR" dirty="0">
                <a:latin typeface="+mn-lt"/>
              </a:rPr>
              <a:t>temáticos com a apresentação e discussão de temas de interesse dos consórcios públicos – Consórcios em Debate. Quarta edição prevista para 10/09/13 com o tema: Gestão Ambiental Compartilhada</a:t>
            </a:r>
          </a:p>
          <a:p>
            <a:pPr lvl="1" algn="just" eaLnBrk="1" hangingPunct="1">
              <a:lnSpc>
                <a:spcPct val="80000"/>
              </a:lnSpc>
              <a:buFont typeface="Wingdings" panose="05000000000000000000" pitchFamily="2" charset="2"/>
              <a:buChar char="Ø"/>
              <a:defRPr/>
            </a:pPr>
            <a:endParaRPr lang="pt-BR" sz="1400" dirty="0">
              <a:latin typeface="+mn-lt"/>
            </a:endParaRPr>
          </a:p>
          <a:p>
            <a:pPr algn="just" eaLnBrk="1" hangingPunct="1">
              <a:buFont typeface="Wingdings" panose="05000000000000000000" pitchFamily="2" charset="2"/>
              <a:buChar char="Ø"/>
              <a:defRPr/>
            </a:pPr>
            <a:r>
              <a:rPr lang="pt-BR" sz="2000" dirty="0">
                <a:latin typeface="+mn-lt"/>
              </a:rPr>
              <a:t> Site dos Consórcios:  </a:t>
            </a:r>
            <a:r>
              <a:rPr lang="pt-BR" sz="2000" dirty="0">
                <a:latin typeface="+mn-lt"/>
                <a:hlinkClick r:id="rId4"/>
              </a:rPr>
              <a:t>www.consorciospublicos.ba.gov.br</a:t>
            </a:r>
            <a:endParaRPr lang="pt-BR" sz="2000" dirty="0">
              <a:latin typeface="+mn-lt"/>
            </a:endParaRPr>
          </a:p>
          <a:p>
            <a:pPr algn="just" eaLnBrk="1" hangingPunct="1">
              <a:buFont typeface="Wingdings" panose="05000000000000000000" pitchFamily="2" charset="2"/>
              <a:buChar char="Ø"/>
              <a:defRPr/>
            </a:pPr>
            <a:endParaRPr lang="pt-BR" sz="1400" dirty="0">
              <a:latin typeface="+mn-lt"/>
            </a:endParaRPr>
          </a:p>
          <a:p>
            <a:pPr algn="just" eaLnBrk="1" hangingPunct="1">
              <a:buFont typeface="Wingdings" panose="05000000000000000000" pitchFamily="2" charset="2"/>
              <a:buChar char="Ø"/>
              <a:defRPr/>
            </a:pPr>
            <a:r>
              <a:rPr lang="pt-BR" sz="2000" dirty="0">
                <a:latin typeface="+mn-lt"/>
              </a:rPr>
              <a:t> Incentivar a aproximação dos Consórcios com os </a:t>
            </a:r>
            <a:r>
              <a:rPr lang="pt-BR" sz="2000" dirty="0" smtClean="0">
                <a:latin typeface="+mn-lt"/>
              </a:rPr>
              <a:t>Colegiados Territoriais;</a:t>
            </a:r>
            <a:endParaRPr lang="pt-BR" sz="2000" dirty="0">
              <a:latin typeface="+mn-lt"/>
            </a:endParaRPr>
          </a:p>
          <a:p>
            <a:pPr algn="just" eaLnBrk="1" hangingPunct="1">
              <a:defRPr/>
            </a:pPr>
            <a:r>
              <a:rPr lang="pt-BR" sz="2000" dirty="0">
                <a:latin typeface="+mn-lt"/>
              </a:rPr>
              <a:t> </a:t>
            </a:r>
          </a:p>
          <a:p>
            <a:pPr algn="just" eaLnBrk="1" hangingPunct="1">
              <a:buFont typeface="Wingdings" panose="05000000000000000000" pitchFamily="2" charset="2"/>
              <a:buChar char="Ø"/>
              <a:defRPr/>
            </a:pPr>
            <a:r>
              <a:rPr lang="pt-BR" sz="2000" dirty="0">
                <a:latin typeface="+mn-lt"/>
              </a:rPr>
              <a:t> Acompanhamento </a:t>
            </a:r>
            <a:r>
              <a:rPr lang="pt-BR" sz="2000" dirty="0" smtClean="0">
                <a:latin typeface="+mn-lt"/>
              </a:rPr>
              <a:t>dos convênios </a:t>
            </a:r>
            <a:r>
              <a:rPr lang="pt-BR" sz="2000" dirty="0">
                <a:latin typeface="+mn-lt"/>
              </a:rPr>
              <a:t>de aporte de recursos para apoiar a estruturação inicial dos consórcios</a:t>
            </a:r>
            <a:r>
              <a:rPr lang="pt-BR" sz="2000" dirty="0" smtClean="0">
                <a:latin typeface="+mn-lt"/>
              </a:rPr>
              <a:t>.</a:t>
            </a:r>
          </a:p>
          <a:p>
            <a:pPr algn="just" eaLnBrk="1" hangingPunct="1">
              <a:defRPr/>
            </a:pPr>
            <a:endParaRPr lang="pt-BR" sz="2000" dirty="0">
              <a:latin typeface="+mn-lt"/>
            </a:endParaRPr>
          </a:p>
        </p:txBody>
      </p:sp>
      <p:sp>
        <p:nvSpPr>
          <p:cNvPr id="10" name="Rectangle 2"/>
          <p:cNvSpPr>
            <a:spLocks noChangeArrowheads="1"/>
          </p:cNvSpPr>
          <p:nvPr/>
        </p:nvSpPr>
        <p:spPr bwMode="auto">
          <a:xfrm>
            <a:off x="-15641" y="828707"/>
            <a:ext cx="8642350" cy="461665"/>
          </a:xfrm>
          <a:prstGeom prst="rect">
            <a:avLst/>
          </a:prstGeom>
          <a:noFill/>
          <a:ln w="9525">
            <a:noFill/>
            <a:miter lim="800000"/>
            <a:headEnd/>
            <a:tailEnd/>
          </a:ln>
          <a:effectLst/>
        </p:spPr>
        <p:txBody>
          <a:bodyPr>
            <a:spAutoFit/>
          </a:bodyPr>
          <a:lstStyle/>
          <a:p>
            <a:pPr algn="ctr" eaLnBrk="1" hangingPunct="1">
              <a:defRPr/>
            </a:pPr>
            <a:r>
              <a:rPr lang="pt-BR" sz="2400" b="1" dirty="0">
                <a:solidFill>
                  <a:srgbClr val="CC0000"/>
                </a:solidFill>
                <a:effectLst>
                  <a:outerShdw blurRad="38100" dist="38100" dir="2700000" algn="tl">
                    <a:srgbClr val="C0C0C0"/>
                  </a:outerShdw>
                </a:effectLst>
                <a:latin typeface="Arial" charset="0"/>
              </a:rPr>
              <a:t>ESTRATÉGIA </a:t>
            </a:r>
            <a:r>
              <a:rPr lang="pt-BR" sz="2400" b="1" dirty="0" smtClean="0">
                <a:solidFill>
                  <a:srgbClr val="CC0000"/>
                </a:solidFill>
                <a:effectLst>
                  <a:outerShdw blurRad="38100" dist="38100" dir="2700000" algn="tl">
                    <a:srgbClr val="C0C0C0"/>
                  </a:outerShdw>
                </a:effectLst>
                <a:latin typeface="Arial" charset="0"/>
              </a:rPr>
              <a:t>ESTADUAL</a:t>
            </a:r>
            <a:endParaRPr lang="pt-BR" sz="2400" b="1" dirty="0">
              <a:solidFill>
                <a:srgbClr val="CC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154841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xmlns="" val="1052576476"/>
              </p:ext>
            </p:extLst>
          </p:nvPr>
        </p:nvGraphicFramePr>
        <p:xfrm>
          <a:off x="278491" y="1201973"/>
          <a:ext cx="8469973" cy="4112786"/>
        </p:xfrm>
        <a:graphic>
          <a:graphicData uri="http://schemas.openxmlformats.org/drawingml/2006/table">
            <a:tbl>
              <a:tblPr firstRow="1" bandRow="1">
                <a:tableStyleId>{5C22544A-7EE6-4342-B048-85BDC9FD1C3A}</a:tableStyleId>
              </a:tblPr>
              <a:tblGrid>
                <a:gridCol w="8469973"/>
              </a:tblGrid>
              <a:tr h="426058">
                <a:tc>
                  <a:txBody>
                    <a:bodyPr/>
                    <a:lstStyle/>
                    <a:p>
                      <a:pPr algn="ctr"/>
                      <a:r>
                        <a:rPr lang="pt-BR" sz="2400" dirty="0" smtClean="0"/>
                        <a:t>ATUALIDADE</a:t>
                      </a:r>
                      <a:endParaRPr lang="pt-BR" sz="2400" dirty="0"/>
                    </a:p>
                  </a:txBody>
                  <a:tcPr/>
                </a:tc>
              </a:tr>
              <a:tr h="735387">
                <a:tc>
                  <a:txBody>
                    <a:bodyPr/>
                    <a:lstStyle/>
                    <a:p>
                      <a:r>
                        <a:rPr lang="pt-BR" sz="2400" b="1" dirty="0" smtClean="0"/>
                        <a:t>34 Consórcios</a:t>
                      </a:r>
                      <a:endParaRPr lang="pt-BR" sz="2400" b="1" dirty="0"/>
                    </a:p>
                  </a:txBody>
                  <a:tcPr/>
                </a:tc>
              </a:tr>
              <a:tr h="735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smtClean="0"/>
                        <a:t>Princípio de</a:t>
                      </a:r>
                      <a:r>
                        <a:rPr lang="pt-BR" sz="2400" baseline="0" dirty="0" smtClean="0"/>
                        <a:t> uma e</a:t>
                      </a:r>
                      <a:r>
                        <a:rPr lang="pt-BR" sz="2400" dirty="0" smtClean="0"/>
                        <a:t>stratégia estadual</a:t>
                      </a:r>
                      <a:r>
                        <a:rPr lang="pt-BR" sz="2400" baseline="0" dirty="0" smtClean="0"/>
                        <a:t> de apoio à gestão municipal e de descentralização/desconcentração de suas políticas.</a:t>
                      </a:r>
                    </a:p>
                    <a:p>
                      <a:pPr marL="0" marR="0" indent="0" algn="l" defTabSz="914400" rtl="0" eaLnBrk="1" fontAlgn="auto" latinLnBrk="0" hangingPunct="1">
                        <a:lnSpc>
                          <a:spcPct val="100000"/>
                        </a:lnSpc>
                        <a:spcBef>
                          <a:spcPts val="0"/>
                        </a:spcBef>
                        <a:spcAft>
                          <a:spcPts val="0"/>
                        </a:spcAft>
                        <a:buClrTx/>
                        <a:buSzTx/>
                        <a:buFontTx/>
                        <a:buNone/>
                        <a:tabLst/>
                        <a:defRPr/>
                      </a:pPr>
                      <a:r>
                        <a:rPr lang="pt-BR" sz="2400" baseline="0" dirty="0" smtClean="0"/>
                        <a:t>Ex.: Extinção do </a:t>
                      </a:r>
                      <a:r>
                        <a:rPr lang="pt-BR" sz="2400" baseline="0" dirty="0" err="1" smtClean="0"/>
                        <a:t>Derba</a:t>
                      </a:r>
                      <a:r>
                        <a:rPr lang="pt-BR" sz="2400" baseline="0" dirty="0" smtClean="0"/>
                        <a:t> / Disponibilidade das máquinas e servidores.</a:t>
                      </a:r>
                    </a:p>
                  </a:txBody>
                  <a:tcPr/>
                </a:tc>
              </a:tr>
              <a:tr h="1365719">
                <a:tc>
                  <a:txBody>
                    <a:bodyPr/>
                    <a:lstStyle/>
                    <a:p>
                      <a:r>
                        <a:rPr lang="pt-BR" sz="2400" b="1" dirty="0" smtClean="0"/>
                        <a:t>Principais atividades</a:t>
                      </a:r>
                      <a:r>
                        <a:rPr lang="pt-BR" sz="2400" dirty="0" smtClean="0"/>
                        <a:t>: Gestão Ambiental Compartilhada, Infraestrutura hídrica (enfrentamento da seca), Estradas Vicinais, Regularização Fundiária, Cadastro Florestal</a:t>
                      </a:r>
                      <a:r>
                        <a:rPr lang="pt-BR" sz="2400" baseline="0" dirty="0" smtClean="0"/>
                        <a:t> e Habitação Rural.</a:t>
                      </a:r>
                      <a:endParaRPr lang="pt-BR" sz="2400" dirty="0"/>
                    </a:p>
                  </a:txBody>
                  <a:tcPr/>
                </a:tc>
              </a:tr>
            </a:tbl>
          </a:graphicData>
        </a:graphic>
      </p:graphicFrame>
      <p:pic>
        <p:nvPicPr>
          <p:cNvPr id="9"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8554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8" name="Picture 2" descr="C:\Users\Mithilet\Downloads\557582925637-14218904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052736"/>
            <a:ext cx="2259632" cy="22596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xmlns="" val="2298558516"/>
              </p:ext>
            </p:extLst>
          </p:nvPr>
        </p:nvGraphicFramePr>
        <p:xfrm>
          <a:off x="2970527" y="1196753"/>
          <a:ext cx="5345889" cy="5221204"/>
        </p:xfrm>
        <a:graphic>
          <a:graphicData uri="http://schemas.openxmlformats.org/presentationml/2006/ole">
            <p:oleObj spid="_x0000_s4119" name="Planilha" r:id="rId5" imgW="3029007" imgH="3295619" progId="Excel.Sheet.12">
              <p:embed/>
            </p:oleObj>
          </a:graphicData>
        </a:graphic>
      </p:graphicFrame>
    </p:spTree>
    <p:extLst>
      <p:ext uri="{BB962C8B-B14F-4D97-AF65-F5344CB8AC3E}">
        <p14:creationId xmlns:p14="http://schemas.microsoft.com/office/powerpoint/2010/main" xmlns="" val="480955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xmlns="" val="3956568170"/>
              </p:ext>
            </p:extLst>
          </p:nvPr>
        </p:nvGraphicFramePr>
        <p:xfrm>
          <a:off x="278491" y="908720"/>
          <a:ext cx="8469973" cy="5078435"/>
        </p:xfrm>
        <a:graphic>
          <a:graphicData uri="http://schemas.openxmlformats.org/drawingml/2006/table">
            <a:tbl>
              <a:tblPr firstRow="1" bandRow="1">
                <a:tableStyleId>{5C22544A-7EE6-4342-B048-85BDC9FD1C3A}</a:tableStyleId>
              </a:tblPr>
              <a:tblGrid>
                <a:gridCol w="2823324"/>
                <a:gridCol w="2823325"/>
                <a:gridCol w="2823324"/>
              </a:tblGrid>
              <a:tr h="426058">
                <a:tc gridSpan="3">
                  <a:txBody>
                    <a:bodyPr/>
                    <a:lstStyle/>
                    <a:p>
                      <a:pPr algn="ctr"/>
                      <a:r>
                        <a:rPr lang="pt-BR" sz="3200" dirty="0" smtClean="0"/>
                        <a:t>PERSPECTIVAS</a:t>
                      </a:r>
                      <a:endParaRPr lang="pt-BR" sz="3200" dirty="0"/>
                    </a:p>
                  </a:txBody>
                  <a:tcPr/>
                </a:tc>
                <a:tc hMerge="1">
                  <a:txBody>
                    <a:bodyPr/>
                    <a:lstStyle/>
                    <a:p>
                      <a:endParaRPr lang="pt-BR"/>
                    </a:p>
                  </a:txBody>
                  <a:tcPr/>
                </a:tc>
                <a:tc hMerge="1">
                  <a:txBody>
                    <a:bodyPr/>
                    <a:lstStyle/>
                    <a:p>
                      <a:endParaRPr lang="pt-BR"/>
                    </a:p>
                  </a:txBody>
                  <a:tcPr/>
                </a:tc>
              </a:tr>
              <a:tr h="473683">
                <a:tc gridSpan="3">
                  <a:txBody>
                    <a:bodyPr/>
                    <a:lstStyle/>
                    <a:p>
                      <a:r>
                        <a:rPr lang="pt-BR" sz="2400" dirty="0" smtClean="0"/>
                        <a:t>Saúde</a:t>
                      </a:r>
                      <a:endParaRPr lang="pt-BR" sz="2400" dirty="0"/>
                    </a:p>
                  </a:txBody>
                  <a:tcPr/>
                </a:tc>
                <a:tc hMerge="1">
                  <a:txBody>
                    <a:bodyPr/>
                    <a:lstStyle/>
                    <a:p>
                      <a:endParaRPr lang="pt-BR"/>
                    </a:p>
                  </a:txBody>
                  <a:tcPr/>
                </a:tc>
                <a:tc hMerge="1">
                  <a:txBody>
                    <a:bodyPr/>
                    <a:lstStyle/>
                    <a:p>
                      <a:endParaRPr lang="pt-BR"/>
                    </a:p>
                  </a:txBody>
                  <a:tcPr/>
                </a:tc>
              </a:tr>
              <a:tr h="5040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smtClean="0"/>
                        <a:t>Ater</a:t>
                      </a:r>
                    </a:p>
                  </a:txBody>
                  <a:tcPr/>
                </a:tc>
                <a:tc hMerge="1">
                  <a:txBody>
                    <a:bodyPr/>
                    <a:lstStyle/>
                    <a:p>
                      <a:endParaRPr lang="pt-BR"/>
                    </a:p>
                  </a:txBody>
                  <a:tcPr/>
                </a:tc>
                <a:tc hMerge="1">
                  <a:txBody>
                    <a:bodyPr/>
                    <a:lstStyle/>
                    <a:p>
                      <a:endParaRPr lang="pt-BR"/>
                    </a:p>
                  </a:txBody>
                  <a:tcPr/>
                </a:tc>
              </a:tr>
              <a:tr h="504056">
                <a:tc gridSpan="3">
                  <a:txBody>
                    <a:bodyPr/>
                    <a:lstStyle/>
                    <a:p>
                      <a:r>
                        <a:rPr lang="pt-BR" sz="2400" dirty="0" smtClean="0"/>
                        <a:t>Estradas</a:t>
                      </a:r>
                      <a:endParaRPr lang="pt-BR" sz="2400" dirty="0"/>
                    </a:p>
                  </a:txBody>
                  <a:tcPr/>
                </a:tc>
                <a:tc hMerge="1">
                  <a:txBody>
                    <a:bodyPr/>
                    <a:lstStyle/>
                    <a:p>
                      <a:endParaRPr lang="pt-BR"/>
                    </a:p>
                  </a:txBody>
                  <a:tcPr/>
                </a:tc>
                <a:tc hMerge="1">
                  <a:txBody>
                    <a:bodyPr/>
                    <a:lstStyle/>
                    <a:p>
                      <a:endParaRPr lang="pt-BR"/>
                    </a:p>
                  </a:txBody>
                  <a:tcPr/>
                </a:tc>
              </a:tr>
              <a:tr h="426058">
                <a:tc gridSpan="3">
                  <a:txBody>
                    <a:bodyPr/>
                    <a:lstStyle/>
                    <a:p>
                      <a:r>
                        <a:rPr lang="pt-BR" sz="2400" dirty="0" smtClean="0"/>
                        <a:t>Segurança Pública</a:t>
                      </a:r>
                      <a:endParaRPr lang="pt-BR" sz="2400" dirty="0"/>
                    </a:p>
                  </a:txBody>
                  <a:tcPr/>
                </a:tc>
                <a:tc hMerge="1">
                  <a:txBody>
                    <a:bodyPr/>
                    <a:lstStyle/>
                    <a:p>
                      <a:endParaRPr lang="pt-BR"/>
                    </a:p>
                  </a:txBody>
                  <a:tcPr/>
                </a:tc>
                <a:tc hMerge="1">
                  <a:txBody>
                    <a:bodyPr/>
                    <a:lstStyle/>
                    <a:p>
                      <a:endParaRPr lang="pt-BR"/>
                    </a:p>
                  </a:txBody>
                  <a:tcPr/>
                </a:tc>
              </a:tr>
              <a:tr h="426058">
                <a:tc gridSpan="3">
                  <a:txBody>
                    <a:bodyPr/>
                    <a:lstStyle/>
                    <a:p>
                      <a:r>
                        <a:rPr lang="pt-BR" sz="2400" dirty="0" smtClean="0"/>
                        <a:t>Novo</a:t>
                      </a:r>
                      <a:r>
                        <a:rPr lang="pt-BR" sz="2400" baseline="0" dirty="0" smtClean="0"/>
                        <a:t> Caderno de Oportunidades PPA 2016-2019</a:t>
                      </a:r>
                      <a:endParaRPr lang="pt-BR" sz="2400" dirty="0"/>
                    </a:p>
                  </a:txBody>
                  <a:tcPr/>
                </a:tc>
                <a:tc hMerge="1">
                  <a:txBody>
                    <a:bodyPr/>
                    <a:lstStyle/>
                    <a:p>
                      <a:endParaRPr lang="pt-BR"/>
                    </a:p>
                  </a:txBody>
                  <a:tcPr/>
                </a:tc>
                <a:tc hMerge="1">
                  <a:txBody>
                    <a:bodyPr/>
                    <a:lstStyle/>
                    <a:p>
                      <a:endParaRPr lang="pt-BR"/>
                    </a:p>
                  </a:txBody>
                  <a:tcPr/>
                </a:tc>
              </a:tr>
              <a:tr h="426058">
                <a:tc gridSpan="3">
                  <a:txBody>
                    <a:bodyPr/>
                    <a:lstStyle/>
                    <a:p>
                      <a:pPr algn="ctr"/>
                      <a:r>
                        <a:rPr lang="pt-BR" sz="2400" b="1" dirty="0" smtClean="0"/>
                        <a:t>CENTRO DE APOIO</a:t>
                      </a:r>
                      <a:r>
                        <a:rPr lang="pt-BR" sz="2400" b="1" baseline="0" dirty="0" smtClean="0"/>
                        <a:t> AOS CONSÓRCIOS</a:t>
                      </a:r>
                      <a:endParaRPr lang="pt-BR" sz="2400" b="1" dirty="0"/>
                    </a:p>
                  </a:txBody>
                  <a:tcPr/>
                </a:tc>
                <a:tc hMerge="1">
                  <a:txBody>
                    <a:bodyPr/>
                    <a:lstStyle/>
                    <a:p>
                      <a:endParaRPr lang="pt-BR"/>
                    </a:p>
                  </a:txBody>
                  <a:tcPr/>
                </a:tc>
                <a:tc hMerge="1">
                  <a:txBody>
                    <a:bodyPr/>
                    <a:lstStyle/>
                    <a:p>
                      <a:endParaRPr lang="pt-BR"/>
                    </a:p>
                  </a:txBody>
                  <a:tcPr/>
                </a:tc>
              </a:tr>
              <a:tr h="426058">
                <a:tc>
                  <a:txBody>
                    <a:bodyPr/>
                    <a:lstStyle/>
                    <a:p>
                      <a:pPr algn="ctr"/>
                      <a:r>
                        <a:rPr lang="pt-BR" sz="2400" i="1" dirty="0" smtClean="0"/>
                        <a:t>FORMAÇÃO</a:t>
                      </a:r>
                      <a:endParaRPr lang="pt-BR" sz="2400" i="1" dirty="0"/>
                    </a:p>
                  </a:txBody>
                  <a:tcPr/>
                </a:tc>
                <a:tc>
                  <a:txBody>
                    <a:bodyPr/>
                    <a:lstStyle/>
                    <a:p>
                      <a:pPr algn="ctr"/>
                      <a:r>
                        <a:rPr lang="pt-BR" sz="2400" i="1" dirty="0" smtClean="0"/>
                        <a:t>ASSESSORAMENTO</a:t>
                      </a:r>
                      <a:endParaRPr lang="pt-BR" sz="2400" i="1" dirty="0"/>
                    </a:p>
                  </a:txBody>
                  <a:tcPr/>
                </a:tc>
                <a:tc>
                  <a:txBody>
                    <a:bodyPr/>
                    <a:lstStyle/>
                    <a:p>
                      <a:pPr algn="ctr"/>
                      <a:r>
                        <a:rPr lang="pt-BR" sz="2400" i="1" dirty="0" smtClean="0"/>
                        <a:t>OBSERVATÓRIO</a:t>
                      </a:r>
                      <a:endParaRPr lang="pt-BR" sz="2400" i="1" dirty="0"/>
                    </a:p>
                  </a:txBody>
                  <a:tcPr/>
                </a:tc>
              </a:tr>
              <a:tr h="426058">
                <a:tc>
                  <a:txBody>
                    <a:bodyPr/>
                    <a:lstStyle/>
                    <a:p>
                      <a:pPr algn="l"/>
                      <a:r>
                        <a:rPr lang="pt-BR" sz="2400" dirty="0" smtClean="0"/>
                        <a:t>Extensão,</a:t>
                      </a:r>
                      <a:r>
                        <a:rPr lang="pt-BR" sz="2400" baseline="0" dirty="0" smtClean="0"/>
                        <a:t> Especialização e Mestrado.</a:t>
                      </a:r>
                      <a:endParaRPr lang="pt-BR" sz="2400" dirty="0"/>
                    </a:p>
                  </a:txBody>
                  <a:tcPr/>
                </a:tc>
                <a:tc>
                  <a:txBody>
                    <a:bodyPr/>
                    <a:lstStyle/>
                    <a:p>
                      <a:pPr algn="l"/>
                      <a:r>
                        <a:rPr lang="pt-BR" sz="2400" dirty="0" smtClean="0"/>
                        <a:t>Jurídico, contábil, administrativo e projetos.</a:t>
                      </a:r>
                      <a:endParaRPr lang="pt-BR" sz="2400" dirty="0"/>
                    </a:p>
                  </a:txBody>
                  <a:tcPr/>
                </a:tc>
                <a:tc>
                  <a:txBody>
                    <a:bodyPr/>
                    <a:lstStyle/>
                    <a:p>
                      <a:pPr algn="l"/>
                      <a:r>
                        <a:rPr lang="pt-BR" sz="2400" dirty="0" smtClean="0"/>
                        <a:t>Monitoramento e disseminação da informação</a:t>
                      </a:r>
                      <a:endParaRPr lang="pt-BR" sz="2400" dirty="0"/>
                    </a:p>
                  </a:txBody>
                  <a:tcPr/>
                </a:tc>
              </a:tr>
            </a:tbl>
          </a:graphicData>
        </a:graphic>
      </p:graphicFrame>
    </p:spTree>
    <p:extLst>
      <p:ext uri="{BB962C8B-B14F-4D97-AF65-F5344CB8AC3E}">
        <p14:creationId xmlns:p14="http://schemas.microsoft.com/office/powerpoint/2010/main" xmlns="" val="134479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sp>
        <p:nvSpPr>
          <p:cNvPr id="3" name="CaixaDeTexto 2"/>
          <p:cNvSpPr txBox="1"/>
          <p:nvPr/>
        </p:nvSpPr>
        <p:spPr>
          <a:xfrm>
            <a:off x="1043608" y="2393012"/>
            <a:ext cx="7128792" cy="1107996"/>
          </a:xfrm>
          <a:prstGeom prst="rect">
            <a:avLst/>
          </a:prstGeom>
          <a:noFill/>
        </p:spPr>
        <p:txBody>
          <a:bodyPr wrap="square" rtlCol="0">
            <a:spAutoFit/>
          </a:bodyPr>
          <a:lstStyle/>
          <a:p>
            <a:pPr algn="ctr"/>
            <a:r>
              <a:rPr lang="pt-BR" sz="6600" b="1" dirty="0" smtClean="0"/>
              <a:t>OBRIGADO!</a:t>
            </a:r>
            <a:endParaRPr lang="pt-BR" sz="6600" b="1" dirty="0"/>
          </a:p>
        </p:txBody>
      </p:sp>
      <p:sp>
        <p:nvSpPr>
          <p:cNvPr id="8" name="CaixaDeTexto 7"/>
          <p:cNvSpPr txBox="1"/>
          <p:nvPr/>
        </p:nvSpPr>
        <p:spPr>
          <a:xfrm>
            <a:off x="1996851" y="5013176"/>
            <a:ext cx="6840760" cy="1200329"/>
          </a:xfrm>
          <a:prstGeom prst="rect">
            <a:avLst/>
          </a:prstGeom>
          <a:noFill/>
        </p:spPr>
        <p:txBody>
          <a:bodyPr wrap="square" rtlCol="0">
            <a:spAutoFit/>
          </a:bodyPr>
          <a:lstStyle/>
          <a:p>
            <a:pPr algn="r"/>
            <a:r>
              <a:rPr lang="pt-BR" b="1" dirty="0" smtClean="0"/>
              <a:t>Thiago Xavier</a:t>
            </a:r>
          </a:p>
          <a:p>
            <a:pPr algn="r"/>
            <a:r>
              <a:rPr lang="pt-BR" i="1" dirty="0" smtClean="0"/>
              <a:t>Diretor de Planejamento Territorial – SEPLAN/BA</a:t>
            </a:r>
          </a:p>
          <a:p>
            <a:pPr algn="r"/>
            <a:r>
              <a:rPr lang="pt-BR" i="1" dirty="0">
                <a:hlinkClick r:id="rId3"/>
              </a:rPr>
              <a:t>t</a:t>
            </a:r>
            <a:r>
              <a:rPr lang="pt-BR" i="1" dirty="0" smtClean="0">
                <a:hlinkClick r:id="rId3"/>
              </a:rPr>
              <a:t>hiago.xavier@seplan.ba.gov.br</a:t>
            </a:r>
            <a:endParaRPr lang="pt-BR" i="1" dirty="0" smtClean="0"/>
          </a:p>
          <a:p>
            <a:pPr algn="r"/>
            <a:r>
              <a:rPr lang="pt-BR" i="1" dirty="0" smtClean="0"/>
              <a:t>71 3115-3592</a:t>
            </a:r>
            <a:endParaRPr lang="pt-BR" i="1" dirty="0"/>
          </a:p>
        </p:txBody>
      </p:sp>
    </p:spTree>
    <p:extLst>
      <p:ext uri="{BB962C8B-B14F-4D97-AF65-F5344CB8AC3E}">
        <p14:creationId xmlns:p14="http://schemas.microsoft.com/office/powerpoint/2010/main" xmlns="" val="297244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xmlns="" val="743971168"/>
              </p:ext>
            </p:extLst>
          </p:nvPr>
        </p:nvGraphicFramePr>
        <p:xfrm>
          <a:off x="467544" y="4451274"/>
          <a:ext cx="4351952" cy="2074070"/>
        </p:xfrm>
        <a:graphic>
          <a:graphicData uri="http://schemas.openxmlformats.org/drawingml/2006/table">
            <a:tbl>
              <a:tblPr firstRow="1" bandRow="1">
                <a:tableStyleId>{10A1B5D5-9B99-4C35-A422-299274C87663}</a:tableStyleId>
              </a:tblPr>
              <a:tblGrid>
                <a:gridCol w="2175976"/>
                <a:gridCol w="2175976"/>
              </a:tblGrid>
              <a:tr h="527583">
                <a:tc gridSpan="2">
                  <a:txBody>
                    <a:bodyPr/>
                    <a:lstStyle/>
                    <a:p>
                      <a:pPr algn="ctr"/>
                      <a:r>
                        <a:rPr lang="pt-BR" sz="2400" b="1" dirty="0" smtClean="0">
                          <a:effectLst/>
                        </a:rPr>
                        <a:t>POLÍTICA TERRITORIAL</a:t>
                      </a:r>
                      <a:endParaRPr lang="pt-BR" sz="2400" b="1" dirty="0">
                        <a:solidFill>
                          <a:srgbClr val="FF0000"/>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pt-BR" dirty="0"/>
                    </a:p>
                  </a:txBody>
                  <a:tcPr/>
                </a:tc>
              </a:tr>
              <a:tr h="377192">
                <a:tc>
                  <a:txBody>
                    <a:bodyPr/>
                    <a:lstStyle/>
                    <a:p>
                      <a:pPr algn="ctr"/>
                      <a:r>
                        <a:rPr lang="pt-BR" sz="1600" b="1" dirty="0" smtClean="0">
                          <a:effectLst/>
                        </a:rPr>
                        <a:t>ENFOQUE REGIONAL</a:t>
                      </a:r>
                      <a:endParaRPr lang="pt-BR" sz="1600" b="1" dirty="0">
                        <a:solidFill>
                          <a:srgbClr val="FF0000"/>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pt-BR" sz="1600" b="1" dirty="0" smtClean="0">
                          <a:effectLst/>
                        </a:rPr>
                        <a:t>PARTICIPAÇÃO SOCIAL</a:t>
                      </a:r>
                      <a:endParaRPr lang="pt-BR" sz="1600" b="1" dirty="0">
                        <a:solidFill>
                          <a:srgbClr val="FF0000"/>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r h="1169295">
                <a:tc>
                  <a:txBody>
                    <a:bodyPr/>
                    <a:lstStyle/>
                    <a:p>
                      <a:pPr algn="ctr"/>
                      <a:r>
                        <a:rPr lang="pt-BR" sz="1600" b="1" dirty="0" smtClean="0">
                          <a:solidFill>
                            <a:srgbClr val="FF0000"/>
                          </a:solidFill>
                          <a:effectLst/>
                        </a:rPr>
                        <a:t>Escala</a:t>
                      </a:r>
                      <a:r>
                        <a:rPr lang="pt-BR" sz="1600" b="1" baseline="0" dirty="0" smtClean="0">
                          <a:solidFill>
                            <a:srgbClr val="FF0000"/>
                          </a:solidFill>
                          <a:effectLst/>
                        </a:rPr>
                        <a:t> adequada para formulação/execução de políticas públicas específicas.</a:t>
                      </a:r>
                      <a:endParaRPr lang="pt-BR" sz="1600" b="1" dirty="0">
                        <a:solidFill>
                          <a:srgbClr val="FF0000"/>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pt-BR" sz="1600" b="1" dirty="0" smtClean="0">
                          <a:solidFill>
                            <a:srgbClr val="FF0000"/>
                          </a:solidFill>
                          <a:effectLst/>
                        </a:rPr>
                        <a:t>Planejamento para/COM a sociedade</a:t>
                      </a:r>
                      <a:endParaRPr lang="pt-BR" sz="1600" b="1" dirty="0">
                        <a:solidFill>
                          <a:srgbClr val="FF0000"/>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pic>
        <p:nvPicPr>
          <p:cNvPr id="9"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Imagem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47746" y="347941"/>
            <a:ext cx="5143500" cy="569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876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graphicFrame>
        <p:nvGraphicFramePr>
          <p:cNvPr id="8" name="Group 15"/>
          <p:cNvGraphicFramePr>
            <a:graphicFrameLocks noGrp="1"/>
          </p:cNvGraphicFramePr>
          <p:nvPr>
            <p:extLst>
              <p:ext uri="{D42A27DB-BD31-4B8C-83A1-F6EECF244321}">
                <p14:modId xmlns:p14="http://schemas.microsoft.com/office/powerpoint/2010/main" xmlns="" val="2581556541"/>
              </p:ext>
            </p:extLst>
          </p:nvPr>
        </p:nvGraphicFramePr>
        <p:xfrm>
          <a:off x="395537" y="1608220"/>
          <a:ext cx="8352928" cy="4391570"/>
        </p:xfrm>
        <a:graphic>
          <a:graphicData uri="http://schemas.openxmlformats.org/drawingml/2006/table">
            <a:tbl>
              <a:tblPr/>
              <a:tblGrid>
                <a:gridCol w="8352928"/>
              </a:tblGrid>
              <a:tr h="37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solidFill>
                          <a:effectLst/>
                          <a:latin typeface="Calibri" pitchFamily="34" charset="0"/>
                        </a:rPr>
                        <a:t>PLANEJAMENTO E ORDENAMENTO</a:t>
                      </a:r>
                    </a:p>
                  </a:txBody>
                  <a:tcPr marT="45717" marB="45717" horzOverflow="overflow">
                    <a:lnL>
                      <a:noFill/>
                    </a:lnL>
                    <a:lnR>
                      <a:noFill/>
                    </a:lnR>
                    <a:lnT>
                      <a:noFill/>
                    </a:lnT>
                    <a:lnB>
                      <a:noFill/>
                    </a:lnB>
                    <a:lnTlToBr>
                      <a:noFill/>
                    </a:lnTlToBr>
                    <a:lnBlToTr>
                      <a:noFill/>
                    </a:lnBlToTr>
                    <a:solidFill>
                      <a:srgbClr val="376092"/>
                    </a:solidFill>
                  </a:tcPr>
                </a:tc>
              </a:tr>
              <a:tr h="1499962">
                <a:tc>
                  <a:txBody>
                    <a:bodyPr/>
                    <a:lstStyle/>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1800" b="0" i="0" u="none" strike="noStrike" cap="none" normalizeH="0" baseline="0" dirty="0" smtClean="0">
                          <a:ln>
                            <a:noFill/>
                          </a:ln>
                          <a:solidFill>
                            <a:schemeClr val="tx1"/>
                          </a:solidFill>
                          <a:effectLst/>
                          <a:latin typeface="Calibri" pitchFamily="34" charset="0"/>
                        </a:rPr>
                        <a:t>PPA Estadual </a:t>
                      </a:r>
                      <a:r>
                        <a:rPr kumimoji="0" lang="pt-BR" sz="1800" b="0" i="0" u="none" strike="noStrike" cap="none" normalizeH="0" baseline="0" dirty="0" err="1" smtClean="0">
                          <a:ln>
                            <a:noFill/>
                          </a:ln>
                          <a:solidFill>
                            <a:schemeClr val="tx1"/>
                          </a:solidFill>
                          <a:effectLst/>
                          <a:latin typeface="Calibri" pitchFamily="34" charset="0"/>
                        </a:rPr>
                        <a:t>Territorializado</a:t>
                      </a:r>
                      <a:r>
                        <a:rPr kumimoji="0" lang="pt-BR" sz="1800" b="0" i="0" u="none" strike="noStrike" cap="none" normalizeH="0" baseline="0" dirty="0" smtClean="0">
                          <a:ln>
                            <a:noFill/>
                          </a:ln>
                          <a:solidFill>
                            <a:schemeClr val="tx1"/>
                          </a:solidFill>
                          <a:effectLst/>
                          <a:latin typeface="Calibri" pitchFamily="34" charset="0"/>
                        </a:rPr>
                        <a:t> e Participativo</a:t>
                      </a:r>
                    </a:p>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1800" b="0" i="0" u="none" strike="noStrike" cap="none" normalizeH="0" baseline="0" dirty="0" smtClean="0">
                          <a:ln>
                            <a:noFill/>
                          </a:ln>
                          <a:solidFill>
                            <a:schemeClr val="tx1"/>
                          </a:solidFill>
                          <a:effectLst/>
                          <a:latin typeface="Calibri" pitchFamily="34" charset="0"/>
                        </a:rPr>
                        <a:t>Zoneamento Ecológico Econômico – ZEE</a:t>
                      </a:r>
                    </a:p>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1800" b="0" i="0" u="none" strike="noStrike" cap="none" normalizeH="0" baseline="0" dirty="0" smtClean="0">
                          <a:ln>
                            <a:noFill/>
                          </a:ln>
                          <a:solidFill>
                            <a:schemeClr val="tx1"/>
                          </a:solidFill>
                          <a:effectLst/>
                          <a:latin typeface="Calibri" pitchFamily="34" charset="0"/>
                        </a:rPr>
                        <a:t>Planos Territoriais de Desenvolvimento Sustentável – PTDS</a:t>
                      </a:r>
                    </a:p>
                  </a:txBody>
                  <a:tcPr marT="45717" marB="45717" horzOverflow="overflow">
                    <a:lnL>
                      <a:noFill/>
                    </a:lnL>
                    <a:lnR>
                      <a:noFill/>
                    </a:lnR>
                    <a:lnT>
                      <a:noFill/>
                    </a:lnT>
                    <a:lnB>
                      <a:noFill/>
                    </a:lnB>
                    <a:lnTlToBr>
                      <a:noFill/>
                    </a:lnTlToBr>
                    <a:lnBlToTr>
                      <a:noFill/>
                    </a:lnBlToTr>
                    <a:solidFill>
                      <a:srgbClr val="B9CDE5"/>
                    </a:solidFill>
                  </a:tcPr>
                </a:tc>
              </a:tr>
              <a:tr h="37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solidFill>
                          <a:effectLst/>
                          <a:latin typeface="Calibri" pitchFamily="34" charset="0"/>
                        </a:rPr>
                        <a:t>GOVERNANÇA</a:t>
                      </a:r>
                      <a:endParaRPr kumimoji="0" lang="pt-BR" sz="1800" b="0" i="0" u="none" strike="noStrike" cap="none" normalizeH="0" baseline="0" dirty="0" smtClean="0">
                        <a:ln>
                          <a:noFill/>
                        </a:ln>
                        <a:solidFill>
                          <a:schemeClr val="bg1"/>
                        </a:solidFill>
                        <a:effectLst/>
                        <a:latin typeface="Calibri" pitchFamily="34" charset="0"/>
                      </a:endParaRPr>
                    </a:p>
                  </a:txBody>
                  <a:tcPr marT="45717" marB="45717" horzOverflow="overflow">
                    <a:lnL>
                      <a:noFill/>
                    </a:lnL>
                    <a:lnR>
                      <a:noFill/>
                    </a:lnR>
                    <a:lnT>
                      <a:noFill/>
                    </a:lnT>
                    <a:lnB>
                      <a:noFill/>
                    </a:lnB>
                    <a:lnTlToBr>
                      <a:noFill/>
                    </a:lnTlToBr>
                    <a:lnBlToTr>
                      <a:noFill/>
                    </a:lnBlToTr>
                    <a:solidFill>
                      <a:srgbClr val="376092"/>
                    </a:solidFill>
                  </a:tcPr>
                </a:tc>
              </a:tr>
              <a:tr h="2148704">
                <a:tc>
                  <a:txBody>
                    <a:bodyPr/>
                    <a:lstStyle/>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1800" b="0" i="0" u="none" strike="noStrike" cap="none" normalizeH="0" baseline="0" dirty="0" smtClean="0">
                          <a:ln>
                            <a:noFill/>
                          </a:ln>
                          <a:solidFill>
                            <a:schemeClr val="tx1"/>
                          </a:solidFill>
                          <a:effectLst/>
                          <a:latin typeface="Calibri" pitchFamily="34" charset="0"/>
                        </a:rPr>
                        <a:t>Conselho Estadual de Desenvolvimento Territorial – CEDETER</a:t>
                      </a:r>
                    </a:p>
                    <a:p>
                      <a:pPr marL="619125" marR="0" lvl="0" indent="-285750" algn="l" defTabSz="914400" rtl="0" eaLnBrk="1" fontAlgn="base" latinLnBrk="0" hangingPunct="1">
                        <a:lnSpc>
                          <a:spcPct val="150000"/>
                        </a:lnSpc>
                        <a:spcBef>
                          <a:spcPct val="0"/>
                        </a:spcBef>
                        <a:spcAft>
                          <a:spcPct val="0"/>
                        </a:spcAft>
                        <a:buClrTx/>
                        <a:buSzTx/>
                        <a:buFont typeface="Courier New" pitchFamily="49" charset="0"/>
                        <a:buChar char="o"/>
                        <a:tabLst/>
                      </a:pPr>
                      <a:r>
                        <a:rPr kumimoji="0" lang="pt-BR" sz="1800" b="0" i="1" u="none" strike="noStrike" cap="none" normalizeH="0" baseline="0" dirty="0" smtClean="0">
                          <a:ln>
                            <a:noFill/>
                          </a:ln>
                          <a:solidFill>
                            <a:schemeClr val="tx1"/>
                          </a:solidFill>
                          <a:effectLst/>
                          <a:latin typeface="Calibri" pitchFamily="34" charset="0"/>
                        </a:rPr>
                        <a:t>Comitê de Acompanhamento do PPA</a:t>
                      </a:r>
                    </a:p>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1800" b="0" i="0" u="none" strike="noStrike" cap="none" normalizeH="0" baseline="0" dirty="0" smtClean="0">
                          <a:ln>
                            <a:noFill/>
                          </a:ln>
                          <a:solidFill>
                            <a:schemeClr val="tx1"/>
                          </a:solidFill>
                          <a:effectLst/>
                          <a:latin typeface="Calibri" pitchFamily="34" charset="0"/>
                        </a:rPr>
                        <a:t>Colegiados Territoriais – CODETER</a:t>
                      </a:r>
                    </a:p>
                    <a:p>
                      <a:pPr marL="285750" marR="0" lvl="0" indent="-285750" algn="l" defTabSz="914400" rtl="0" eaLnBrk="1" fontAlgn="base" latinLnBrk="0" hangingPunct="1">
                        <a:lnSpc>
                          <a:spcPct val="150000"/>
                        </a:lnSpc>
                        <a:spcBef>
                          <a:spcPct val="0"/>
                        </a:spcBef>
                        <a:spcAft>
                          <a:spcPct val="0"/>
                        </a:spcAft>
                        <a:buClrTx/>
                        <a:buSzTx/>
                        <a:buFont typeface="Wingdings" pitchFamily="2" charset="2"/>
                        <a:buChar char="§"/>
                        <a:tabLst/>
                      </a:pPr>
                      <a:r>
                        <a:rPr kumimoji="0" lang="pt-BR" sz="2400" b="1" i="0" u="none" strike="noStrike" cap="none" normalizeH="0" baseline="0" dirty="0" smtClean="0">
                          <a:ln>
                            <a:noFill/>
                          </a:ln>
                          <a:solidFill>
                            <a:srgbClr val="FF0000"/>
                          </a:solidFill>
                          <a:effectLst/>
                          <a:latin typeface="Calibri" pitchFamily="34" charset="0"/>
                        </a:rPr>
                        <a:t>Consórcios Públicos Territoriais</a:t>
                      </a:r>
                    </a:p>
                  </a:txBody>
                  <a:tcPr marT="45717" marB="45717" horzOverflow="overflow">
                    <a:lnL>
                      <a:noFill/>
                    </a:lnL>
                    <a:lnR>
                      <a:noFill/>
                    </a:lnR>
                    <a:lnT>
                      <a:noFill/>
                    </a:lnT>
                    <a:lnB>
                      <a:noFill/>
                    </a:lnB>
                    <a:lnTlToBr>
                      <a:noFill/>
                    </a:lnTlToBr>
                    <a:lnBlToTr>
                      <a:noFill/>
                    </a:lnBlToTr>
                    <a:solidFill>
                      <a:srgbClr val="B9CDE5"/>
                    </a:solidFill>
                  </a:tcPr>
                </a:tc>
              </a:tr>
            </a:tbl>
          </a:graphicData>
        </a:graphic>
      </p:graphicFrame>
      <p:sp>
        <p:nvSpPr>
          <p:cNvPr id="9" name="Rectangle 4"/>
          <p:cNvSpPr>
            <a:spLocks noChangeArrowheads="1"/>
          </p:cNvSpPr>
          <p:nvPr/>
        </p:nvSpPr>
        <p:spPr bwMode="auto">
          <a:xfrm>
            <a:off x="251520" y="984151"/>
            <a:ext cx="813752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lgn="ctr">
              <a:lnSpc>
                <a:spcPct val="80000"/>
              </a:lnSpc>
              <a:spcBef>
                <a:spcPts val="1200"/>
              </a:spcBef>
              <a:spcAft>
                <a:spcPts val="1200"/>
              </a:spcAft>
            </a:pPr>
            <a:r>
              <a:rPr lang="pt-BR" sz="2000" b="1" dirty="0">
                <a:solidFill>
                  <a:srgbClr val="002060"/>
                </a:solidFill>
              </a:rPr>
              <a:t>PRINCIPAIS INSTRUMENTOS</a:t>
            </a:r>
            <a:endParaRPr lang="pt-BR" sz="2000" b="1" dirty="0"/>
          </a:p>
          <a:p>
            <a:pPr marL="285750" indent="-285750"/>
            <a:endParaRPr lang="pt-BR" sz="2000" b="1" dirty="0"/>
          </a:p>
        </p:txBody>
      </p:sp>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205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323850" y="1303505"/>
            <a:ext cx="7920038" cy="2446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1800" b="1" dirty="0" smtClean="0">
                <a:latin typeface="+mn-lt"/>
              </a:rPr>
              <a:t>Lei </a:t>
            </a:r>
            <a:r>
              <a:rPr lang="pt-BR" altLang="pt-BR" sz="1800" b="1" dirty="0">
                <a:latin typeface="+mn-lt"/>
              </a:rPr>
              <a:t>11.107/2005 e Decreto </a:t>
            </a:r>
            <a:r>
              <a:rPr lang="pt-BR" altLang="pt-BR" sz="1800" b="1" dirty="0" smtClean="0">
                <a:latin typeface="+mn-lt"/>
              </a:rPr>
              <a:t>6.017/07.</a:t>
            </a:r>
          </a:p>
          <a:p>
            <a:pPr marL="0" indent="0" eaLnBrk="1" hangingPunct="1">
              <a:spcBef>
                <a:spcPct val="0"/>
              </a:spcBef>
              <a:spcAft>
                <a:spcPct val="50000"/>
              </a:spcAft>
              <a:buClr>
                <a:srgbClr val="000066"/>
              </a:buClr>
              <a:buNone/>
            </a:pPr>
            <a:endParaRPr lang="pt-BR" altLang="pt-BR" sz="1800" b="1" dirty="0">
              <a:latin typeface="+mn-lt"/>
            </a:endParaRPr>
          </a:p>
          <a:p>
            <a:pPr eaLnBrk="1" hangingPunct="1">
              <a:spcBef>
                <a:spcPct val="0"/>
              </a:spcBef>
              <a:spcAft>
                <a:spcPct val="50000"/>
              </a:spcAft>
              <a:buClr>
                <a:srgbClr val="000066"/>
              </a:buClr>
              <a:buFont typeface="Wingdings" pitchFamily="2" charset="2"/>
              <a:buChar char="§"/>
            </a:pPr>
            <a:endParaRPr lang="pt-BR" altLang="pt-BR" sz="1800" b="1" dirty="0">
              <a:latin typeface="+mn-lt"/>
            </a:endParaRPr>
          </a:p>
          <a:p>
            <a:pPr eaLnBrk="1" hangingPunct="1">
              <a:spcBef>
                <a:spcPct val="0"/>
              </a:spcBef>
              <a:spcAft>
                <a:spcPct val="50000"/>
              </a:spcAft>
              <a:buClr>
                <a:srgbClr val="000066"/>
              </a:buClr>
              <a:buFont typeface="Wingdings" pitchFamily="2" charset="2"/>
              <a:buChar char="§"/>
            </a:pPr>
            <a:endParaRPr lang="pt-BR" altLang="pt-BR" sz="1800" b="1" dirty="0">
              <a:latin typeface="+mn-lt"/>
            </a:endParaRPr>
          </a:p>
          <a:p>
            <a:pPr eaLnBrk="1" hangingPunct="1">
              <a:spcBef>
                <a:spcPct val="0"/>
              </a:spcBef>
              <a:spcAft>
                <a:spcPct val="50000"/>
              </a:spcAft>
              <a:buClr>
                <a:srgbClr val="000066"/>
              </a:buClr>
              <a:buFont typeface="Wingdings" pitchFamily="2" charset="2"/>
              <a:buChar char="§"/>
            </a:pPr>
            <a:endParaRPr lang="pt-BR" altLang="pt-BR" sz="1800" b="1" dirty="0">
              <a:latin typeface="+mn-lt"/>
            </a:endParaRPr>
          </a:p>
          <a:p>
            <a:pPr marL="0" indent="0" eaLnBrk="1" hangingPunct="1">
              <a:spcBef>
                <a:spcPct val="0"/>
              </a:spcBef>
              <a:spcAft>
                <a:spcPct val="50000"/>
              </a:spcAft>
              <a:buClr>
                <a:srgbClr val="000066"/>
              </a:buClr>
              <a:buNone/>
            </a:pPr>
            <a:endParaRPr lang="pt-BR" altLang="pt-BR" sz="1800" b="1" dirty="0" smtClean="0">
              <a:latin typeface="+mn-lt"/>
            </a:endParaRPr>
          </a:p>
        </p:txBody>
      </p:sp>
      <p:sp>
        <p:nvSpPr>
          <p:cNvPr id="9" name="Rectangle 3"/>
          <p:cNvSpPr>
            <a:spLocks noChangeArrowheads="1"/>
          </p:cNvSpPr>
          <p:nvPr/>
        </p:nvSpPr>
        <p:spPr bwMode="auto">
          <a:xfrm>
            <a:off x="250825" y="764704"/>
            <a:ext cx="8642350" cy="579437"/>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latin typeface="+mn-lt"/>
              </a:rPr>
              <a:t>Marco Regulatório</a:t>
            </a:r>
            <a:endParaRPr lang="pt-BR" sz="3200" b="1" dirty="0">
              <a:solidFill>
                <a:srgbClr val="CC0000"/>
              </a:solidFill>
              <a:effectLst>
                <a:outerShdw blurRad="38100" dist="38100" dir="2700000" algn="tl">
                  <a:srgbClr val="C0C0C0"/>
                </a:outerShdw>
              </a:effectLst>
              <a:latin typeface="+mn-lt"/>
            </a:endParaRPr>
          </a:p>
        </p:txBody>
      </p:sp>
      <p:sp>
        <p:nvSpPr>
          <p:cNvPr id="12" name="Rectangle 5"/>
          <p:cNvSpPr>
            <a:spLocks noChangeArrowheads="1"/>
          </p:cNvSpPr>
          <p:nvPr/>
        </p:nvSpPr>
        <p:spPr bwMode="auto">
          <a:xfrm>
            <a:off x="612775" y="1994064"/>
            <a:ext cx="6751979" cy="355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63538" indent="-27622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CC0000"/>
              </a:buClr>
            </a:pPr>
            <a:r>
              <a:rPr lang="pt-BR" sz="1800" b="1" i="1" dirty="0" smtClean="0"/>
              <a:t>CONSÓRCIO PÚBLICO</a:t>
            </a:r>
            <a:r>
              <a:rPr lang="pt-BR" sz="1800" i="1" dirty="0" smtClean="0"/>
              <a:t>: Pessoa jurídica formada exclusivamente por entes da Federação, na forma da </a:t>
            </a:r>
            <a:r>
              <a:rPr lang="pt-BR" sz="1800" i="1" dirty="0" smtClean="0">
                <a:hlinkClick r:id="rId4"/>
              </a:rPr>
              <a:t>Lei n</a:t>
            </a:r>
            <a:r>
              <a:rPr lang="pt-BR" sz="1800" i="1" u="sng" baseline="30000" dirty="0" smtClean="0">
                <a:hlinkClick r:id="rId4"/>
              </a:rPr>
              <a:t>o</a:t>
            </a:r>
            <a:r>
              <a:rPr lang="pt-BR" sz="1800" i="1" dirty="0" smtClean="0">
                <a:hlinkClick r:id="rId4"/>
              </a:rPr>
              <a:t> 11.107, de 2005</a:t>
            </a:r>
            <a:r>
              <a:rPr lang="pt-BR" sz="1800" i="1" dirty="0" smtClean="0"/>
              <a:t>, para estabelecer relações de cooperação federativa, inclusive a realização de objetivos de interesse comum, constituída como associação pública, com personalidade jurídica de direito público e natureza autárquica, ou como pessoa jurídica de direito privado sem fins econômicos</a:t>
            </a:r>
          </a:p>
          <a:p>
            <a:pPr eaLnBrk="1" hangingPunct="1">
              <a:spcBef>
                <a:spcPct val="0"/>
              </a:spcBef>
              <a:spcAft>
                <a:spcPct val="50000"/>
              </a:spcAft>
              <a:buClr>
                <a:srgbClr val="CC0000"/>
              </a:buClr>
            </a:pPr>
            <a:r>
              <a:rPr lang="pt-BR" altLang="pt-BR" sz="1800" b="1" dirty="0" smtClean="0">
                <a:latin typeface="+mn-lt"/>
              </a:rPr>
              <a:t>Segurança </a:t>
            </a:r>
            <a:r>
              <a:rPr lang="pt-BR" altLang="pt-BR" sz="1800" b="1" dirty="0">
                <a:latin typeface="+mn-lt"/>
              </a:rPr>
              <a:t>jurídica;</a:t>
            </a:r>
          </a:p>
          <a:p>
            <a:pPr eaLnBrk="1" hangingPunct="1">
              <a:spcBef>
                <a:spcPct val="0"/>
              </a:spcBef>
              <a:spcAft>
                <a:spcPct val="50000"/>
              </a:spcAft>
              <a:buClr>
                <a:srgbClr val="CC0000"/>
              </a:buClr>
            </a:pPr>
            <a:r>
              <a:rPr lang="pt-BR" altLang="pt-BR" sz="1800" b="1" dirty="0">
                <a:latin typeface="+mn-lt"/>
              </a:rPr>
              <a:t>M</a:t>
            </a:r>
            <a:r>
              <a:rPr lang="pt-BR" altLang="pt-BR" sz="1800" b="1" dirty="0" smtClean="0">
                <a:latin typeface="+mn-lt"/>
              </a:rPr>
              <a:t>aior </a:t>
            </a:r>
            <a:r>
              <a:rPr lang="pt-BR" altLang="pt-BR" sz="1800" b="1" dirty="0">
                <a:latin typeface="+mn-lt"/>
              </a:rPr>
              <a:t>amplitude das </a:t>
            </a:r>
            <a:r>
              <a:rPr lang="pt-BR" altLang="pt-BR" sz="1800" b="1" dirty="0" smtClean="0">
                <a:latin typeface="+mn-lt"/>
              </a:rPr>
              <a:t>finalidades;</a:t>
            </a:r>
          </a:p>
          <a:p>
            <a:pPr eaLnBrk="1" hangingPunct="1">
              <a:spcBef>
                <a:spcPct val="0"/>
              </a:spcBef>
              <a:spcAft>
                <a:spcPct val="50000"/>
              </a:spcAft>
              <a:buClr>
                <a:srgbClr val="CC0000"/>
              </a:buClr>
            </a:pPr>
            <a:r>
              <a:rPr lang="pt-BR" altLang="pt-BR" sz="1800" b="1" dirty="0" smtClean="0">
                <a:latin typeface="+mn-lt"/>
              </a:rPr>
              <a:t>Compõe a administração indireta dos entes que formam.</a:t>
            </a:r>
          </a:p>
        </p:txBody>
      </p:sp>
    </p:spTree>
    <p:extLst>
      <p:ext uri="{BB962C8B-B14F-4D97-AF65-F5344CB8AC3E}">
        <p14:creationId xmlns:p14="http://schemas.microsoft.com/office/powerpoint/2010/main" xmlns="" val="8907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540394" y="1546914"/>
            <a:ext cx="7920038"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2400" b="1" dirty="0" smtClean="0"/>
              <a:t>Municípios</a:t>
            </a:r>
          </a:p>
          <a:p>
            <a:pPr eaLnBrk="1" hangingPunct="1">
              <a:spcBef>
                <a:spcPct val="0"/>
              </a:spcBef>
              <a:spcAft>
                <a:spcPct val="50000"/>
              </a:spcAft>
              <a:buClr>
                <a:srgbClr val="000066"/>
              </a:buClr>
              <a:buFont typeface="Wingdings" pitchFamily="2" charset="2"/>
              <a:buChar char="§"/>
            </a:pPr>
            <a:r>
              <a:rPr lang="pt-BR" altLang="pt-BR" sz="2400" b="1" dirty="0" smtClean="0"/>
              <a:t>Estados + Municípios</a:t>
            </a:r>
          </a:p>
          <a:p>
            <a:pPr eaLnBrk="1" hangingPunct="1">
              <a:spcBef>
                <a:spcPct val="0"/>
              </a:spcBef>
              <a:spcAft>
                <a:spcPct val="50000"/>
              </a:spcAft>
              <a:buClr>
                <a:srgbClr val="000066"/>
              </a:buClr>
              <a:buFont typeface="Wingdings" pitchFamily="2" charset="2"/>
              <a:buChar char="§"/>
            </a:pPr>
            <a:r>
              <a:rPr lang="pt-BR" altLang="pt-BR" sz="2400" b="1" dirty="0" smtClean="0"/>
              <a:t>Estado + Estado</a:t>
            </a:r>
          </a:p>
          <a:p>
            <a:pPr eaLnBrk="1" hangingPunct="1">
              <a:spcBef>
                <a:spcPct val="0"/>
              </a:spcBef>
              <a:spcAft>
                <a:spcPct val="50000"/>
              </a:spcAft>
              <a:buClr>
                <a:srgbClr val="000066"/>
              </a:buClr>
              <a:buFont typeface="Wingdings" pitchFamily="2" charset="2"/>
              <a:buChar char="§"/>
            </a:pPr>
            <a:r>
              <a:rPr lang="pt-BR" altLang="pt-BR" sz="2400" b="1" dirty="0" smtClean="0"/>
              <a:t>Estado + Distrito Federal</a:t>
            </a:r>
          </a:p>
          <a:p>
            <a:pPr eaLnBrk="1" hangingPunct="1">
              <a:spcBef>
                <a:spcPct val="0"/>
              </a:spcBef>
              <a:spcAft>
                <a:spcPct val="50000"/>
              </a:spcAft>
              <a:buClr>
                <a:srgbClr val="000066"/>
              </a:buClr>
              <a:buFont typeface="Wingdings" pitchFamily="2" charset="2"/>
              <a:buChar char="§"/>
            </a:pPr>
            <a:r>
              <a:rPr lang="pt-BR" altLang="pt-BR" sz="2400" b="1" dirty="0" smtClean="0"/>
              <a:t>Distrito Federal + Municípios</a:t>
            </a:r>
          </a:p>
          <a:p>
            <a:pPr eaLnBrk="1" hangingPunct="1">
              <a:spcBef>
                <a:spcPct val="0"/>
              </a:spcBef>
              <a:spcAft>
                <a:spcPct val="50000"/>
              </a:spcAft>
              <a:buClr>
                <a:srgbClr val="000066"/>
              </a:buClr>
              <a:buFont typeface="Wingdings" pitchFamily="2" charset="2"/>
              <a:buChar char="§"/>
            </a:pPr>
            <a:r>
              <a:rPr lang="pt-BR" altLang="pt-BR" sz="2400" b="1" dirty="0" smtClean="0"/>
              <a:t>União + Estado + Distrito Federal</a:t>
            </a:r>
          </a:p>
          <a:p>
            <a:pPr eaLnBrk="1" hangingPunct="1">
              <a:spcBef>
                <a:spcPct val="0"/>
              </a:spcBef>
              <a:spcAft>
                <a:spcPct val="50000"/>
              </a:spcAft>
              <a:buClr>
                <a:srgbClr val="000066"/>
              </a:buClr>
              <a:buFont typeface="Wingdings" pitchFamily="2" charset="2"/>
              <a:buChar char="§"/>
            </a:pPr>
            <a:r>
              <a:rPr lang="pt-BR" altLang="pt-BR" sz="2400" b="1" dirty="0" smtClean="0"/>
              <a:t>União + Estado + Distrito Federal + Município</a:t>
            </a:r>
            <a:endParaRPr lang="pt-BR" altLang="pt-BR" sz="2400" b="1" dirty="0"/>
          </a:p>
          <a:p>
            <a:pPr marL="0" indent="0" eaLnBrk="1" hangingPunct="1">
              <a:spcBef>
                <a:spcPct val="0"/>
              </a:spcBef>
              <a:spcAft>
                <a:spcPct val="50000"/>
              </a:spcAft>
              <a:buClr>
                <a:srgbClr val="000066"/>
              </a:buClr>
              <a:buNone/>
            </a:pPr>
            <a:endParaRPr lang="pt-BR" altLang="pt-BR" sz="1800" b="1" dirty="0" smtClean="0">
              <a:latin typeface="+mn-lt"/>
            </a:endParaRPr>
          </a:p>
        </p:txBody>
      </p:sp>
      <p:sp>
        <p:nvSpPr>
          <p:cNvPr id="9" name="Rectangle 3"/>
          <p:cNvSpPr>
            <a:spLocks noChangeArrowheads="1"/>
          </p:cNvSpPr>
          <p:nvPr/>
        </p:nvSpPr>
        <p:spPr bwMode="auto">
          <a:xfrm>
            <a:off x="250825" y="764704"/>
            <a:ext cx="8642350" cy="579437"/>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rPr>
              <a:t>Abrangência/Área de atuação</a:t>
            </a:r>
            <a:endParaRPr lang="pt-BR" sz="3200" b="1" dirty="0">
              <a:solidFill>
                <a:srgbClr val="CC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xmlns="" val="419950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214313" y="1393247"/>
            <a:ext cx="878522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2000" b="1" u="sng" dirty="0" smtClean="0">
                <a:latin typeface="+mn-lt"/>
              </a:rPr>
              <a:t>Protocolo </a:t>
            </a:r>
            <a:r>
              <a:rPr lang="pt-BR" altLang="pt-BR" sz="2000" b="1" u="sng" dirty="0">
                <a:latin typeface="+mn-lt"/>
              </a:rPr>
              <a:t>de Intenções</a:t>
            </a:r>
            <a:r>
              <a:rPr lang="pt-BR" altLang="pt-BR" sz="2000" b="1" dirty="0">
                <a:latin typeface="+mn-lt"/>
              </a:rPr>
              <a:t>: contrato preliminar que, ratificado pelos entes da Federação interessados, converte-se em contrato de consórcio público</a:t>
            </a:r>
            <a:r>
              <a:rPr lang="pt-BR" altLang="pt-BR" sz="2000" dirty="0" smtClean="0">
                <a:latin typeface="+mn-lt"/>
              </a:rPr>
              <a:t>.</a:t>
            </a:r>
          </a:p>
          <a:p>
            <a:pPr lvl="1" eaLnBrk="1" hangingPunct="1">
              <a:spcBef>
                <a:spcPct val="0"/>
              </a:spcBef>
              <a:spcAft>
                <a:spcPct val="50000"/>
              </a:spcAft>
              <a:buClr>
                <a:srgbClr val="000066"/>
              </a:buClr>
              <a:buFont typeface="Wingdings" pitchFamily="2" charset="2"/>
              <a:buChar char="§"/>
            </a:pPr>
            <a:r>
              <a:rPr lang="pt-BR" altLang="pt-BR" sz="2000" dirty="0" smtClean="0">
                <a:latin typeface="+mn-lt"/>
              </a:rPr>
              <a:t>Cláusulas </a:t>
            </a:r>
            <a:r>
              <a:rPr lang="pt-BR" altLang="pt-BR" sz="2000" dirty="0" smtClean="0">
                <a:latin typeface="+mn-lt"/>
              </a:rPr>
              <a:t>mínimas</a:t>
            </a:r>
          </a:p>
          <a:p>
            <a:pPr lvl="1" eaLnBrk="1" hangingPunct="1">
              <a:spcBef>
                <a:spcPct val="0"/>
              </a:spcBef>
              <a:spcAft>
                <a:spcPct val="50000"/>
              </a:spcAft>
              <a:buClr>
                <a:srgbClr val="000066"/>
              </a:buClr>
              <a:buFont typeface="Wingdings" pitchFamily="2" charset="2"/>
              <a:buChar char="§"/>
            </a:pPr>
            <a:r>
              <a:rPr lang="pt-BR" altLang="pt-BR" sz="2000" dirty="0" smtClean="0">
                <a:latin typeface="+mn-lt"/>
              </a:rPr>
              <a:t>Finalidades</a:t>
            </a:r>
            <a:endParaRPr lang="pt-BR" altLang="pt-BR" sz="2000" dirty="0" smtClean="0">
              <a:latin typeface="+mn-lt"/>
            </a:endParaRPr>
          </a:p>
          <a:p>
            <a:pPr lvl="1" eaLnBrk="1" hangingPunct="1">
              <a:spcBef>
                <a:spcPct val="0"/>
              </a:spcBef>
              <a:spcAft>
                <a:spcPct val="50000"/>
              </a:spcAft>
              <a:buClr>
                <a:srgbClr val="000066"/>
              </a:buClr>
              <a:buFont typeface="Wingdings" pitchFamily="2" charset="2"/>
              <a:buChar char="§"/>
            </a:pPr>
            <a:r>
              <a:rPr lang="pt-BR" altLang="pt-BR" sz="2000" dirty="0" smtClean="0">
                <a:latin typeface="+mn-lt"/>
              </a:rPr>
              <a:t>Definição do número de votos</a:t>
            </a:r>
          </a:p>
          <a:p>
            <a:pPr lvl="1" eaLnBrk="1" hangingPunct="1">
              <a:spcBef>
                <a:spcPct val="0"/>
              </a:spcBef>
              <a:spcAft>
                <a:spcPct val="50000"/>
              </a:spcAft>
              <a:buClr>
                <a:srgbClr val="000066"/>
              </a:buClr>
              <a:buFont typeface="Wingdings" pitchFamily="2" charset="2"/>
              <a:buChar char="§"/>
            </a:pPr>
            <a:r>
              <a:rPr lang="pt-BR" altLang="pt-BR" sz="2000" dirty="0" smtClean="0">
                <a:latin typeface="+mn-lt"/>
              </a:rPr>
              <a:t>Mandato do representante legal</a:t>
            </a:r>
            <a:endParaRPr lang="pt-BR" altLang="pt-BR" sz="2000" dirty="0">
              <a:latin typeface="+mn-lt"/>
            </a:endParaRPr>
          </a:p>
        </p:txBody>
      </p:sp>
      <p:sp>
        <p:nvSpPr>
          <p:cNvPr id="9" name="Rectangle 3"/>
          <p:cNvSpPr>
            <a:spLocks noChangeArrowheads="1"/>
          </p:cNvSpPr>
          <p:nvPr/>
        </p:nvSpPr>
        <p:spPr bwMode="auto">
          <a:xfrm>
            <a:off x="250825" y="849248"/>
            <a:ext cx="8642350" cy="579438"/>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rPr>
              <a:t>Constituição/Funcionamento</a:t>
            </a:r>
            <a:endParaRPr lang="pt-BR" sz="3200" b="1" dirty="0">
              <a:solidFill>
                <a:srgbClr val="CC0000"/>
              </a:solidFill>
              <a:effectLst>
                <a:outerShdw blurRad="38100" dist="38100" dir="2700000" algn="tl">
                  <a:srgbClr val="C0C0C0"/>
                </a:outerShdw>
              </a:effectLst>
              <a:latin typeface="+mn-lt"/>
            </a:endParaRPr>
          </a:p>
        </p:txBody>
      </p:sp>
      <p:sp>
        <p:nvSpPr>
          <p:cNvPr id="2" name="CaixaDeTexto 1"/>
          <p:cNvSpPr txBox="1"/>
          <p:nvPr/>
        </p:nvSpPr>
        <p:spPr>
          <a:xfrm>
            <a:off x="500034" y="4071942"/>
            <a:ext cx="7992888" cy="1323439"/>
          </a:xfrm>
          <a:prstGeom prst="rect">
            <a:avLst/>
          </a:prstGeom>
          <a:noFill/>
        </p:spPr>
        <p:txBody>
          <a:bodyPr wrap="square" rtlCol="0">
            <a:spAutoFit/>
          </a:bodyPr>
          <a:lstStyle/>
          <a:p>
            <a:pPr marL="342900" indent="-342900">
              <a:buClr>
                <a:srgbClr val="002060"/>
              </a:buClr>
              <a:buFont typeface="Wingdings" panose="05000000000000000000" pitchFamily="2" charset="2"/>
              <a:buChar char="§"/>
            </a:pPr>
            <a:r>
              <a:rPr lang="pt-BR" sz="2000" b="1" u="sng" dirty="0" smtClean="0"/>
              <a:t>Ratificação/Lei autorizativa – </a:t>
            </a:r>
            <a:r>
              <a:rPr lang="pt-BR" sz="2000" b="1" dirty="0" smtClean="0"/>
              <a:t>Aprovação pela casa legislativa do entre consorciado.</a:t>
            </a:r>
          </a:p>
          <a:p>
            <a:pPr marL="800100" lvl="1" indent="-342900">
              <a:buClr>
                <a:srgbClr val="002060"/>
              </a:buClr>
              <a:buFont typeface="Wingdings" panose="05000000000000000000" pitchFamily="2" charset="2"/>
              <a:buChar char="§"/>
            </a:pPr>
            <a:r>
              <a:rPr lang="pt-BR" sz="2000" b="1" dirty="0" smtClean="0"/>
              <a:t>Aprovação com reservas</a:t>
            </a:r>
          </a:p>
          <a:p>
            <a:pPr marL="800100" lvl="1" indent="-342900">
              <a:buClr>
                <a:srgbClr val="002060"/>
              </a:buClr>
              <a:buFont typeface="Wingdings" panose="05000000000000000000" pitchFamily="2" charset="2"/>
              <a:buChar char="§"/>
            </a:pPr>
            <a:r>
              <a:rPr lang="pt-BR" sz="2000" b="1" dirty="0" smtClean="0"/>
              <a:t>Contrato de Consórcio Público</a:t>
            </a:r>
            <a:endParaRPr lang="pt-BR" sz="2000" b="1" dirty="0"/>
          </a:p>
        </p:txBody>
      </p:sp>
    </p:spTree>
    <p:extLst>
      <p:ext uri="{BB962C8B-B14F-4D97-AF65-F5344CB8AC3E}">
        <p14:creationId xmlns:p14="http://schemas.microsoft.com/office/powerpoint/2010/main" xmlns="" val="1101070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214313" y="1777967"/>
            <a:ext cx="87852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2000" b="1" u="sng" dirty="0" smtClean="0">
                <a:latin typeface="+mn-lt"/>
              </a:rPr>
              <a:t>Estatuto</a:t>
            </a:r>
            <a:r>
              <a:rPr lang="pt-BR" altLang="pt-BR" sz="2000" b="1" dirty="0" smtClean="0">
                <a:latin typeface="+mn-lt"/>
              </a:rPr>
              <a:t>: Organiza os consórcios.</a:t>
            </a:r>
            <a:endParaRPr lang="pt-BR" altLang="pt-BR" sz="2000" dirty="0" smtClean="0">
              <a:latin typeface="+mn-lt"/>
            </a:endParaRPr>
          </a:p>
        </p:txBody>
      </p:sp>
      <p:sp>
        <p:nvSpPr>
          <p:cNvPr id="9" name="Rectangle 3"/>
          <p:cNvSpPr>
            <a:spLocks noChangeArrowheads="1"/>
          </p:cNvSpPr>
          <p:nvPr/>
        </p:nvSpPr>
        <p:spPr bwMode="auto">
          <a:xfrm>
            <a:off x="250825" y="849248"/>
            <a:ext cx="8642350" cy="579438"/>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rPr>
              <a:t>Constituição/Funcionamento</a:t>
            </a:r>
            <a:endParaRPr lang="pt-BR" sz="3200" b="1" dirty="0">
              <a:solidFill>
                <a:srgbClr val="CC0000"/>
              </a:solidFill>
              <a:effectLst>
                <a:outerShdw blurRad="38100" dist="38100" dir="2700000" algn="tl">
                  <a:srgbClr val="C0C0C0"/>
                </a:outerShdw>
              </a:effectLst>
              <a:latin typeface="+mn-lt"/>
            </a:endParaRPr>
          </a:p>
        </p:txBody>
      </p:sp>
      <p:sp>
        <p:nvSpPr>
          <p:cNvPr id="11" name="Rectangle 2"/>
          <p:cNvSpPr>
            <a:spLocks noChangeArrowheads="1"/>
          </p:cNvSpPr>
          <p:nvPr/>
        </p:nvSpPr>
        <p:spPr bwMode="auto">
          <a:xfrm>
            <a:off x="215931" y="2285992"/>
            <a:ext cx="87852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2000" b="1" u="sng" dirty="0" smtClean="0">
                <a:latin typeface="+mn-lt"/>
              </a:rPr>
              <a:t>Contrato </a:t>
            </a:r>
            <a:r>
              <a:rPr lang="pt-BR" altLang="pt-BR" sz="2000" b="1" u="sng" dirty="0">
                <a:latin typeface="+mn-lt"/>
              </a:rPr>
              <a:t>de Rateio</a:t>
            </a:r>
            <a:r>
              <a:rPr lang="pt-BR" altLang="pt-BR" sz="2000" b="1" dirty="0">
                <a:latin typeface="+mn-lt"/>
              </a:rPr>
              <a:t>: contrato por meio do qual os entes consorciados comprometem-se a fornecer recursos financeiros para a realização das despesas do consórcio público</a:t>
            </a:r>
            <a:r>
              <a:rPr lang="pt-BR" altLang="pt-BR" sz="2000" dirty="0">
                <a:latin typeface="+mn-lt"/>
              </a:rPr>
              <a:t> .</a:t>
            </a:r>
            <a:endParaRPr lang="pt-BR" altLang="pt-BR" sz="2000" b="1" dirty="0">
              <a:latin typeface="+mn-lt"/>
            </a:endParaRPr>
          </a:p>
        </p:txBody>
      </p:sp>
      <p:sp>
        <p:nvSpPr>
          <p:cNvPr id="12" name="Rectangle 2"/>
          <p:cNvSpPr>
            <a:spLocks noChangeArrowheads="1"/>
          </p:cNvSpPr>
          <p:nvPr/>
        </p:nvSpPr>
        <p:spPr bwMode="auto">
          <a:xfrm>
            <a:off x="215931" y="3357562"/>
            <a:ext cx="878522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spcAft>
                <a:spcPct val="50000"/>
              </a:spcAft>
              <a:buClr>
                <a:srgbClr val="000066"/>
              </a:buClr>
              <a:buFont typeface="Wingdings" pitchFamily="2" charset="2"/>
              <a:buChar char="§"/>
            </a:pPr>
            <a:r>
              <a:rPr lang="pt-BR" altLang="pt-BR" sz="2000" b="1" u="sng" dirty="0">
                <a:latin typeface="+mj-lt"/>
              </a:rPr>
              <a:t>Contrato de Programa</a:t>
            </a:r>
            <a:r>
              <a:rPr lang="pt-BR" altLang="pt-BR" sz="2000" b="1" dirty="0">
                <a:latin typeface="+mj-lt"/>
              </a:rPr>
              <a:t>: instrumento pelo qual devem ser constituídas e reguladas as obrigações que um ente da Federação, inclusive sua administração indireta, tenha para com outro ente da Federação, ou para com consórcio público, no âmbito da prestação de serviços públicos (</a:t>
            </a:r>
            <a:r>
              <a:rPr lang="pt-BR" altLang="pt-BR" sz="2000" b="1" i="1" dirty="0">
                <a:latin typeface="+mj-lt"/>
              </a:rPr>
              <a:t>stricto sensu</a:t>
            </a:r>
            <a:r>
              <a:rPr lang="pt-BR" altLang="pt-BR" sz="2000" b="1" dirty="0">
                <a:latin typeface="+mj-lt"/>
              </a:rPr>
              <a:t>) por meio de cooperação federativa</a:t>
            </a:r>
            <a:r>
              <a:rPr lang="pt-BR" altLang="pt-BR" sz="2000" b="1" dirty="0" smtClean="0">
                <a:latin typeface="+mj-lt"/>
              </a:rPr>
              <a:t>.</a:t>
            </a:r>
          </a:p>
          <a:p>
            <a:pPr eaLnBrk="1" hangingPunct="1">
              <a:spcBef>
                <a:spcPct val="0"/>
              </a:spcBef>
              <a:spcAft>
                <a:spcPct val="50000"/>
              </a:spcAft>
              <a:buClr>
                <a:srgbClr val="000066"/>
              </a:buClr>
              <a:buFont typeface="Wingdings" pitchFamily="2" charset="2"/>
              <a:buChar char="§"/>
            </a:pPr>
            <a:endParaRPr lang="pt-BR" altLang="pt-BR" sz="2000" b="1" dirty="0" smtClean="0">
              <a:latin typeface="+mj-lt"/>
            </a:endParaRPr>
          </a:p>
          <a:p>
            <a:pPr marL="0" indent="0" eaLnBrk="1" hangingPunct="1">
              <a:spcBef>
                <a:spcPct val="0"/>
              </a:spcBef>
              <a:spcAft>
                <a:spcPct val="50000"/>
              </a:spcAft>
              <a:buClr>
                <a:srgbClr val="000066"/>
              </a:buClr>
              <a:buNone/>
            </a:pPr>
            <a:endParaRPr lang="pt-BR" altLang="pt-BR" sz="2000" dirty="0" smtClean="0">
              <a:latin typeface="+mj-lt"/>
            </a:endParaRPr>
          </a:p>
        </p:txBody>
      </p:sp>
    </p:spTree>
    <p:extLst>
      <p:ext uri="{BB962C8B-B14F-4D97-AF65-F5344CB8AC3E}">
        <p14:creationId xmlns:p14="http://schemas.microsoft.com/office/powerpoint/2010/main" xmlns="" val="11884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8"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4"/>
          <p:cNvSpPr txBox="1">
            <a:spLocks noChangeArrowheads="1"/>
          </p:cNvSpPr>
          <p:nvPr/>
        </p:nvSpPr>
        <p:spPr bwMode="auto">
          <a:xfrm>
            <a:off x="179388" y="1412776"/>
            <a:ext cx="741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pt-BR" altLang="pt-BR" sz="1800" b="1" u="sng">
                <a:latin typeface="+mn-lt"/>
              </a:rPr>
              <a:t>ESTRUTURA ORGANIZACIONAL (PROTOCOLO DE INTENÇÕES) </a:t>
            </a:r>
          </a:p>
        </p:txBody>
      </p:sp>
      <p:grpSp>
        <p:nvGrpSpPr>
          <p:cNvPr id="2" name="Grupo 27"/>
          <p:cNvGrpSpPr>
            <a:grpSpLocks/>
          </p:cNvGrpSpPr>
          <p:nvPr/>
        </p:nvGrpSpPr>
        <p:grpSpPr bwMode="auto">
          <a:xfrm>
            <a:off x="683568" y="2132856"/>
            <a:ext cx="7500938" cy="3298790"/>
            <a:chOff x="428596" y="1428736"/>
            <a:chExt cx="7500990" cy="3107327"/>
          </a:xfrm>
        </p:grpSpPr>
        <p:sp>
          <p:nvSpPr>
            <p:cNvPr id="12" name="CaixaDeTexto 4"/>
            <p:cNvSpPr txBox="1">
              <a:spLocks noChangeArrowheads="1"/>
            </p:cNvSpPr>
            <p:nvPr/>
          </p:nvSpPr>
          <p:spPr bwMode="auto">
            <a:xfrm>
              <a:off x="928662" y="1428736"/>
              <a:ext cx="3143272"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ASSEMBLÉIA GERAL</a:t>
              </a:r>
            </a:p>
          </p:txBody>
        </p:sp>
        <p:sp>
          <p:nvSpPr>
            <p:cNvPr id="13" name="CaixaDeTexto 5"/>
            <p:cNvSpPr txBox="1">
              <a:spLocks noChangeArrowheads="1"/>
            </p:cNvSpPr>
            <p:nvPr/>
          </p:nvSpPr>
          <p:spPr bwMode="auto">
            <a:xfrm>
              <a:off x="928662" y="2071742"/>
              <a:ext cx="3143272" cy="347896"/>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CONSELHO ADMINISTRATIVO</a:t>
              </a:r>
            </a:p>
          </p:txBody>
        </p:sp>
        <p:sp>
          <p:nvSpPr>
            <p:cNvPr id="14" name="CaixaDeTexto 6"/>
            <p:cNvSpPr txBox="1">
              <a:spLocks noChangeArrowheads="1"/>
            </p:cNvSpPr>
            <p:nvPr/>
          </p:nvSpPr>
          <p:spPr bwMode="auto">
            <a:xfrm>
              <a:off x="928662" y="2687065"/>
              <a:ext cx="3143272"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dirty="0">
                  <a:latin typeface="+mn-lt"/>
                </a:rPr>
                <a:t>PRESIDÊNCIA</a:t>
              </a:r>
            </a:p>
          </p:txBody>
        </p:sp>
        <p:sp>
          <p:nvSpPr>
            <p:cNvPr id="15" name="CaixaDeTexto 7"/>
            <p:cNvSpPr txBox="1">
              <a:spLocks noChangeArrowheads="1"/>
            </p:cNvSpPr>
            <p:nvPr/>
          </p:nvSpPr>
          <p:spPr bwMode="auto">
            <a:xfrm>
              <a:off x="928662" y="3306396"/>
              <a:ext cx="3143272"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SECRETARIA EXECUTIVA</a:t>
              </a:r>
            </a:p>
          </p:txBody>
        </p:sp>
        <p:cxnSp>
          <p:nvCxnSpPr>
            <p:cNvPr id="16" name="Conector reto 15"/>
            <p:cNvCxnSpPr>
              <a:stCxn id="12" idx="2"/>
              <a:endCxn id="13" idx="0"/>
            </p:cNvCxnSpPr>
            <p:nvPr/>
          </p:nvCxnSpPr>
          <p:spPr>
            <a:xfrm>
              <a:off x="2500298" y="1776632"/>
              <a:ext cx="0" cy="2951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rot="5400000">
              <a:off x="2365014" y="2545706"/>
              <a:ext cx="272156"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rot="5400000">
              <a:off x="2362678" y="3171113"/>
              <a:ext cx="273652"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CaixaDeTexto 12"/>
            <p:cNvSpPr txBox="1">
              <a:spLocks noChangeArrowheads="1"/>
            </p:cNvSpPr>
            <p:nvPr/>
          </p:nvSpPr>
          <p:spPr bwMode="auto">
            <a:xfrm>
              <a:off x="4786314" y="1738276"/>
              <a:ext cx="3143272"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CONSELHO CONSULTIVO</a:t>
              </a:r>
            </a:p>
          </p:txBody>
        </p:sp>
        <p:cxnSp>
          <p:nvCxnSpPr>
            <p:cNvPr id="20" name="Conector reto 19"/>
            <p:cNvCxnSpPr>
              <a:endCxn id="19" idx="1"/>
            </p:cNvCxnSpPr>
            <p:nvPr/>
          </p:nvCxnSpPr>
          <p:spPr>
            <a:xfrm flipV="1">
              <a:off x="2500298" y="1912224"/>
              <a:ext cx="2286016" cy="398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5400000">
              <a:off x="2365014" y="3780824"/>
              <a:ext cx="272156" cy="15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CaixaDeTexto 17"/>
            <p:cNvSpPr txBox="1">
              <a:spLocks noChangeArrowheads="1"/>
            </p:cNvSpPr>
            <p:nvPr/>
          </p:nvSpPr>
          <p:spPr bwMode="auto">
            <a:xfrm>
              <a:off x="428596" y="4188167"/>
              <a:ext cx="2214578"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CÂMARA TEMÁTICA</a:t>
              </a:r>
            </a:p>
          </p:txBody>
        </p:sp>
        <p:sp>
          <p:nvSpPr>
            <p:cNvPr id="23" name="CaixaDeTexto 18"/>
            <p:cNvSpPr txBox="1">
              <a:spLocks noChangeArrowheads="1"/>
            </p:cNvSpPr>
            <p:nvPr/>
          </p:nvSpPr>
          <p:spPr bwMode="auto">
            <a:xfrm>
              <a:off x="2928926" y="4188167"/>
              <a:ext cx="2214578"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CÂMARA TEMÁTICA</a:t>
              </a:r>
            </a:p>
          </p:txBody>
        </p:sp>
        <p:sp>
          <p:nvSpPr>
            <p:cNvPr id="24" name="CaixaDeTexto 19"/>
            <p:cNvSpPr txBox="1">
              <a:spLocks noChangeArrowheads="1"/>
            </p:cNvSpPr>
            <p:nvPr/>
          </p:nvSpPr>
          <p:spPr bwMode="auto">
            <a:xfrm>
              <a:off x="5429256" y="4188167"/>
              <a:ext cx="2214578" cy="347896"/>
            </a:xfrm>
            <a:prstGeom prst="rect">
              <a:avLst/>
            </a:prstGeom>
            <a:noFill/>
            <a:ln w="2857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BR" altLang="pt-BR" sz="1800">
                  <a:latin typeface="+mn-lt"/>
                </a:rPr>
                <a:t>....</a:t>
              </a:r>
            </a:p>
          </p:txBody>
        </p:sp>
        <p:cxnSp>
          <p:nvCxnSpPr>
            <p:cNvPr id="25" name="Conector reto 24"/>
            <p:cNvCxnSpPr/>
            <p:nvPr/>
          </p:nvCxnSpPr>
          <p:spPr>
            <a:xfrm flipV="1">
              <a:off x="1571604" y="3901247"/>
              <a:ext cx="5000660" cy="299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rot="5400000">
              <a:off x="1434825" y="4051484"/>
              <a:ext cx="275147"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rot="5400000">
              <a:off x="3934315" y="4037278"/>
              <a:ext cx="27365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rot="5400000">
              <a:off x="6423531" y="4032792"/>
              <a:ext cx="273652" cy="1588"/>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90396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552728"/>
            <a:ext cx="9144000" cy="332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131840" y="0"/>
            <a:ext cx="6012160" cy="75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131840" y="643000"/>
            <a:ext cx="6012160" cy="12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4" y="-27384"/>
            <a:ext cx="3998170" cy="836712"/>
          </a:xfrm>
          <a:prstGeom prst="rect">
            <a:avLst/>
          </a:prstGeom>
        </p:spPr>
      </p:pic>
      <p:pic>
        <p:nvPicPr>
          <p:cNvPr id="10" name="Picture 2" descr="G:\Dpt\_Geral_Dpr\Projetos e Programas\Consórcio Público\Logomarcas\logo CP_al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4754" y="5289278"/>
            <a:ext cx="1671742" cy="12360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214313" y="1487106"/>
            <a:ext cx="878522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261938" indent="-2619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Clr>
                <a:srgbClr val="000066"/>
              </a:buClr>
              <a:buFont typeface="Wingdings" pitchFamily="2" charset="2"/>
              <a:buChar char="§"/>
            </a:pPr>
            <a:r>
              <a:rPr lang="pt-BR" altLang="pt-BR" sz="2000" b="1" dirty="0" smtClean="0">
                <a:latin typeface="+mn-lt"/>
              </a:rPr>
              <a:t>Firmar convênios, contratos e acordos</a:t>
            </a:r>
          </a:p>
          <a:p>
            <a:pPr eaLnBrk="1" hangingPunct="1">
              <a:spcBef>
                <a:spcPct val="0"/>
              </a:spcBef>
              <a:spcAft>
                <a:spcPct val="50000"/>
              </a:spcAft>
              <a:buClr>
                <a:srgbClr val="000066"/>
              </a:buClr>
              <a:buFont typeface="Wingdings" pitchFamily="2" charset="2"/>
              <a:buChar char="§"/>
            </a:pPr>
            <a:r>
              <a:rPr lang="pt-BR" altLang="pt-BR" sz="2000" b="1" dirty="0" smtClean="0">
                <a:latin typeface="+mn-lt"/>
              </a:rPr>
              <a:t>Receber auxílios, contribuições e subvenções sociais</a:t>
            </a:r>
            <a:endParaRPr lang="pt-BR" altLang="pt-BR" sz="2000" dirty="0" smtClean="0">
              <a:latin typeface="+mn-lt"/>
            </a:endParaRPr>
          </a:p>
        </p:txBody>
      </p:sp>
      <p:sp>
        <p:nvSpPr>
          <p:cNvPr id="9" name="Rectangle 3"/>
          <p:cNvSpPr>
            <a:spLocks noChangeArrowheads="1"/>
          </p:cNvSpPr>
          <p:nvPr/>
        </p:nvSpPr>
        <p:spPr bwMode="auto">
          <a:xfrm>
            <a:off x="250825" y="849248"/>
            <a:ext cx="8642350" cy="579438"/>
          </a:xfrm>
          <a:prstGeom prst="rect">
            <a:avLst/>
          </a:prstGeom>
          <a:noFill/>
          <a:ln w="9525">
            <a:noFill/>
            <a:miter lim="800000"/>
            <a:headEnd/>
            <a:tailEnd/>
          </a:ln>
          <a:effectLst/>
        </p:spPr>
        <p:txBody>
          <a:bodyPr>
            <a:spAutoFit/>
          </a:bodyPr>
          <a:lstStyle/>
          <a:p>
            <a:pPr>
              <a:defRPr/>
            </a:pPr>
            <a:r>
              <a:rPr lang="pt-BR" sz="3200" b="1" dirty="0" smtClean="0">
                <a:solidFill>
                  <a:srgbClr val="CC0000"/>
                </a:solidFill>
                <a:effectLst>
                  <a:outerShdw blurRad="38100" dist="38100" dir="2700000" algn="tl">
                    <a:srgbClr val="C0C0C0"/>
                  </a:outerShdw>
                </a:effectLst>
              </a:rPr>
              <a:t>Competências</a:t>
            </a:r>
            <a:endParaRPr lang="pt-BR" sz="3200" b="1" dirty="0">
              <a:solidFill>
                <a:srgbClr val="CC0000"/>
              </a:solidFill>
              <a:effectLst>
                <a:outerShdw blurRad="38100" dist="38100" dir="2700000" algn="tl">
                  <a:srgbClr val="C0C0C0"/>
                </a:outerShdw>
              </a:effectLst>
              <a:latin typeface="+mn-lt"/>
            </a:endParaRPr>
          </a:p>
        </p:txBody>
      </p:sp>
      <p:sp>
        <p:nvSpPr>
          <p:cNvPr id="13" name="Rectangle 3"/>
          <p:cNvSpPr>
            <a:spLocks noChangeArrowheads="1"/>
          </p:cNvSpPr>
          <p:nvPr/>
        </p:nvSpPr>
        <p:spPr bwMode="auto">
          <a:xfrm>
            <a:off x="179388" y="2432818"/>
            <a:ext cx="8640762" cy="3228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150000"/>
              </a:lnSpc>
              <a:spcAft>
                <a:spcPct val="40000"/>
              </a:spcAft>
              <a:buClr>
                <a:srgbClr val="000066"/>
              </a:buClr>
              <a:buFont typeface="Wingdings" pitchFamily="2" charset="2"/>
              <a:buChar char="§"/>
            </a:pPr>
            <a:r>
              <a:rPr lang="pt-BR" altLang="pt-BR" sz="1800" b="1" dirty="0" smtClean="0">
                <a:latin typeface="+mn-lt"/>
              </a:rPr>
              <a:t>Os </a:t>
            </a:r>
            <a:r>
              <a:rPr lang="pt-BR" altLang="pt-BR" sz="1800" b="1" dirty="0">
                <a:latin typeface="+mn-lt"/>
              </a:rPr>
              <a:t>consórcios públicos poderão promover desapropriações e instituir servidões.</a:t>
            </a:r>
          </a:p>
          <a:p>
            <a:pPr algn="just">
              <a:lnSpc>
                <a:spcPct val="150000"/>
              </a:lnSpc>
              <a:spcAft>
                <a:spcPct val="40000"/>
              </a:spcAft>
              <a:buClr>
                <a:srgbClr val="000066"/>
              </a:buClr>
              <a:buFont typeface="Wingdings" pitchFamily="2" charset="2"/>
              <a:buChar char="§"/>
            </a:pPr>
            <a:r>
              <a:rPr lang="pt-BR" altLang="pt-BR" sz="1800" b="1" dirty="0" smtClean="0">
                <a:latin typeface="+mn-lt"/>
              </a:rPr>
              <a:t>Poderão </a:t>
            </a:r>
            <a:r>
              <a:rPr lang="pt-BR" altLang="pt-BR" sz="1800" b="1" dirty="0">
                <a:latin typeface="+mn-lt"/>
              </a:rPr>
              <a:t>delegar a prestação de serviços a eles atribuídos, feita por meio de concessão, de permissão ou de autorização a particulares, ou mediante contrato de programa, para entes da administração indireta de qualquer dos consorciados. </a:t>
            </a:r>
          </a:p>
          <a:p>
            <a:pPr algn="just">
              <a:lnSpc>
                <a:spcPct val="150000"/>
              </a:lnSpc>
              <a:spcAft>
                <a:spcPct val="40000"/>
              </a:spcAft>
              <a:buClr>
                <a:srgbClr val="000066"/>
              </a:buClr>
              <a:buFont typeface="Wingdings" pitchFamily="2" charset="2"/>
              <a:buChar char="§"/>
            </a:pPr>
            <a:r>
              <a:rPr lang="pt-BR" altLang="pt-BR" sz="1800" b="1" dirty="0" smtClean="0">
                <a:latin typeface="+mn-lt"/>
              </a:rPr>
              <a:t>Podem </a:t>
            </a:r>
            <a:r>
              <a:rPr lang="pt-BR" altLang="pt-BR" sz="1800" b="1" dirty="0">
                <a:latin typeface="+mn-lt"/>
              </a:rPr>
              <a:t>emitir documentos de cobrança e exercer atividades de arrecadação de tarifas e de outros preços públicos pela prestação de serviços ou pelo uso ou outorga de uso de bens públicos por eles administrados</a:t>
            </a:r>
            <a:r>
              <a:rPr lang="pt-BR" altLang="pt-BR" sz="1800" b="1" dirty="0" smtClean="0">
                <a:latin typeface="+mn-lt"/>
              </a:rPr>
              <a:t>.</a:t>
            </a:r>
          </a:p>
          <a:p>
            <a:pPr algn="just">
              <a:lnSpc>
                <a:spcPct val="150000"/>
              </a:lnSpc>
              <a:spcAft>
                <a:spcPct val="40000"/>
              </a:spcAft>
              <a:buClr>
                <a:srgbClr val="000066"/>
              </a:buClr>
              <a:buFont typeface="Wingdings" pitchFamily="2" charset="2"/>
              <a:buChar char="§"/>
            </a:pPr>
            <a:r>
              <a:rPr lang="pt-BR" altLang="pt-BR" sz="1800" b="1" dirty="0" smtClean="0">
                <a:latin typeface="+mn-lt"/>
              </a:rPr>
              <a:t>Ser contratado pela administração direta e indireta</a:t>
            </a:r>
            <a:endParaRPr lang="pt-BR" altLang="pt-BR" sz="1800" b="1" dirty="0">
              <a:latin typeface="+mn-lt"/>
            </a:endParaRPr>
          </a:p>
          <a:p>
            <a:pPr marL="0" indent="0" algn="just">
              <a:lnSpc>
                <a:spcPct val="150000"/>
              </a:lnSpc>
              <a:spcAft>
                <a:spcPct val="40000"/>
              </a:spcAft>
              <a:buClr>
                <a:srgbClr val="000066"/>
              </a:buClr>
              <a:buNone/>
            </a:pPr>
            <a:endParaRPr lang="pt-BR" altLang="pt-BR" sz="1800" b="1" dirty="0">
              <a:latin typeface="+mn-lt"/>
            </a:endParaRPr>
          </a:p>
          <a:p>
            <a:pPr algn="just">
              <a:lnSpc>
                <a:spcPct val="150000"/>
              </a:lnSpc>
              <a:spcAft>
                <a:spcPct val="40000"/>
              </a:spcAft>
              <a:buClr>
                <a:srgbClr val="000066"/>
              </a:buClr>
              <a:buFont typeface="Wingdings" pitchFamily="2" charset="2"/>
              <a:buChar char="§"/>
            </a:pPr>
            <a:endParaRPr lang="pt-BR" altLang="pt-BR" sz="1800" b="1" dirty="0">
              <a:latin typeface="+mn-lt"/>
            </a:endParaRPr>
          </a:p>
          <a:p>
            <a:pPr algn="just">
              <a:lnSpc>
                <a:spcPct val="150000"/>
              </a:lnSpc>
              <a:spcAft>
                <a:spcPct val="40000"/>
              </a:spcAft>
              <a:buClr>
                <a:srgbClr val="000066"/>
              </a:buClr>
              <a:buFont typeface="Wingdings" pitchFamily="2" charset="2"/>
              <a:buChar char="§"/>
            </a:pPr>
            <a:endParaRPr lang="pt-BR" altLang="pt-BR" sz="1800" b="1" dirty="0">
              <a:latin typeface="+mn-lt"/>
            </a:endParaRPr>
          </a:p>
        </p:txBody>
      </p:sp>
    </p:spTree>
    <p:extLst>
      <p:ext uri="{BB962C8B-B14F-4D97-AF65-F5344CB8AC3E}">
        <p14:creationId xmlns:p14="http://schemas.microsoft.com/office/powerpoint/2010/main" xmlns="" val="406289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o Apresentação (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 Apresentação (2)</Template>
  <TotalTime>2809991</TotalTime>
  <Words>801</Words>
  <Application>Microsoft Office PowerPoint</Application>
  <PresentationFormat>Apresentação na tela (4:3)</PresentationFormat>
  <Paragraphs>139</Paragraphs>
  <Slides>18</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18</vt:i4>
      </vt:variant>
    </vt:vector>
  </HeadingPairs>
  <TitlesOfParts>
    <vt:vector size="20" baseType="lpstr">
      <vt:lpstr>Modelo Apresentação (2)</vt:lpstr>
      <vt:lpstr>Planilha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Suporte</dc:creator>
  <cp:lastModifiedBy>pier</cp:lastModifiedBy>
  <cp:revision>76</cp:revision>
  <dcterms:created xsi:type="dcterms:W3CDTF">2015-02-12T14:29:53Z</dcterms:created>
  <dcterms:modified xsi:type="dcterms:W3CDTF">2016-11-23T11:13:04Z</dcterms:modified>
</cp:coreProperties>
</file>