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88" r:id="rId2"/>
    <p:sldId id="433" r:id="rId3"/>
    <p:sldId id="434" r:id="rId4"/>
    <p:sldId id="436" r:id="rId5"/>
    <p:sldId id="435" r:id="rId6"/>
    <p:sldId id="438" r:id="rId7"/>
    <p:sldId id="439" r:id="rId8"/>
    <p:sldId id="412" r:id="rId9"/>
    <p:sldId id="402" r:id="rId10"/>
    <p:sldId id="403" r:id="rId11"/>
    <p:sldId id="441" r:id="rId12"/>
    <p:sldId id="410" r:id="rId13"/>
    <p:sldId id="440" r:id="rId14"/>
    <p:sldId id="33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0A2654"/>
    <a:srgbClr val="66CCFF"/>
    <a:srgbClr val="FFCC66"/>
    <a:srgbClr val="009999"/>
    <a:srgbClr val="33CCCC"/>
    <a:srgbClr val="0066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5" autoAdjust="0"/>
    <p:restoredTop sz="86957" autoAdjust="0"/>
  </p:normalViewPr>
  <p:slideViewPr>
    <p:cSldViewPr snapToGrid="0">
      <p:cViewPr varScale="1">
        <p:scale>
          <a:sx n="77" d="100"/>
          <a:sy n="77" d="100"/>
        </p:scale>
        <p:origin x="35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0E25F-424A-4CB6-BBFC-F087BC20C091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D74A5-FB03-4FEF-8332-FE9FA274B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81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Imprimir</a:t>
            </a:r>
            <a:r>
              <a:rPr lang="pt-BR" baseline="0" dirty="0"/>
              <a:t> 6 de cada: </a:t>
            </a:r>
            <a:r>
              <a:rPr lang="pt-BR" dirty="0"/>
              <a:t> 20, 22</a:t>
            </a:r>
          </a:p>
          <a:p>
            <a:r>
              <a:rPr lang="pt-BR"/>
              <a:t>Imprimir 35 </a:t>
            </a:r>
            <a:r>
              <a:rPr lang="pt-BR" dirty="0"/>
              <a:t>de cada:  30 e 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50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073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65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52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93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166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470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159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355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1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D74A5-FB03-4FEF-8332-FE9FA274B26E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642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615A-B603-4B2B-BF70-3C96BD5DD954}" type="datetime1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02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8B3E-D36E-420B-A1E5-52CBAA9E5190}" type="datetime1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51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8934-A7B1-4C1E-BFEB-1AA74B1BD34E}" type="datetime1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335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3"/>
          <p:cNvSpPr/>
          <p:nvPr userDrawn="1"/>
        </p:nvSpPr>
        <p:spPr>
          <a:xfrm>
            <a:off x="4961899" y="0"/>
            <a:ext cx="7230100" cy="6858000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905" y="1122363"/>
            <a:ext cx="5562089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lang="pt-BR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5905" y="3602038"/>
            <a:ext cx="5562088" cy="823745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noProof="0"/>
              <a:t>Click to edit Master subtitle style</a:t>
            </a:r>
          </a:p>
        </p:txBody>
      </p:sp>
      <p:sp>
        <p:nvSpPr>
          <p:cNvPr id="8" name="Retângulo 4"/>
          <p:cNvSpPr/>
          <p:nvPr userDrawn="1"/>
        </p:nvSpPr>
        <p:spPr>
          <a:xfrm>
            <a:off x="0" y="0"/>
            <a:ext cx="500117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687" y="1695207"/>
            <a:ext cx="4423800" cy="3467587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6416362" y="5565752"/>
            <a:ext cx="4321175" cy="62772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noProof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29316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9EF7-1D1D-4EB2-A8BF-1E4FFEA11331}" type="datetime1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926" y="6156643"/>
            <a:ext cx="782634" cy="8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4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FA58-CEB4-4AB9-8E05-D6750DECD187}" type="datetime1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2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73F-ECA6-49B3-A025-2FE2B45FFCC6}" type="datetime1">
              <a:rPr lang="pt-BR" smtClean="0"/>
              <a:t>22/11/2016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4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FC49-112D-4785-85DA-593F6710DD40}" type="datetime1">
              <a:rPr lang="pt-BR" smtClean="0"/>
              <a:t>22/11/2016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39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AC48-3777-4EC5-ACDD-2263D40C9F96}" type="datetime1">
              <a:rPr lang="pt-BR" smtClean="0"/>
              <a:t>22/11/2016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84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3BFB-B244-47AB-BF8B-1CEA20395C2B}" type="datetime1">
              <a:rPr lang="pt-BR" smtClean="0"/>
              <a:t>22/11/2016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02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F201-996F-440C-82AD-66651192D064}" type="datetime1">
              <a:rPr lang="pt-BR" smtClean="0"/>
              <a:t>22/11/2016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65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FFE-D75D-454F-BD14-AF046DA73DBE}" type="datetime1">
              <a:rPr lang="pt-BR" smtClean="0"/>
              <a:t>22/11/2016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06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75BB1-2C89-4BCB-8900-538C543237D2}" type="datetime1">
              <a:rPr lang="pt-BR" smtClean="0"/>
              <a:t>22/11/2016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0946-8D5B-49D1-BC86-4CE9AFD2BF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988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dolfo.fiori@muovebrasil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pt-BR" sz="4400" b="1" dirty="0"/>
              <a:t>Diagnóstico das Finanças Públicas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Apresentação do Relatório Municipal -  AMURC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dirty="0"/>
              <a:t>Novembro, 2016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2169" y="6319004"/>
            <a:ext cx="2449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adugi" panose="020B0502040204020203" pitchFamily="34" charset="0"/>
              </a:rPr>
              <a:t>www.muovebrasil.com</a:t>
            </a:r>
          </a:p>
        </p:txBody>
      </p:sp>
    </p:spTree>
    <p:extLst>
      <p:ext uri="{BB962C8B-B14F-4D97-AF65-F5344CB8AC3E}">
        <p14:creationId xmlns:p14="http://schemas.microsoft.com/office/powerpoint/2010/main" val="233256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24993"/>
          <a:stretch/>
        </p:blipFill>
        <p:spPr>
          <a:xfrm>
            <a:off x="120205" y="739450"/>
            <a:ext cx="6480000" cy="3571834"/>
          </a:xfrm>
          <a:prstGeom prst="rect">
            <a:avLst/>
          </a:prstGeom>
        </p:spPr>
      </p:pic>
      <p:sp>
        <p:nvSpPr>
          <p:cNvPr id="35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761" r="6005"/>
          <a:stretch/>
        </p:blipFill>
        <p:spPr>
          <a:xfrm>
            <a:off x="168434" y="4302750"/>
            <a:ext cx="6480000" cy="2405820"/>
          </a:xfrm>
          <a:prstGeom prst="rect">
            <a:avLst/>
          </a:prstGeom>
        </p:spPr>
      </p:pic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65FC0946-8D5B-49D1-BC86-4CE9AFD2BF50}" type="slidenum">
              <a:rPr lang="pt-BR" smtClean="0"/>
              <a:t>10</a:t>
            </a:fld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7732789" y="1847673"/>
            <a:ext cx="3777972" cy="4301019"/>
          </a:xfrm>
          <a:prstGeom prst="rect">
            <a:avLst/>
          </a:prstGeom>
          <a:noFill/>
          <a:ln w="19050" cmpd="sng">
            <a:solidFill>
              <a:srgbClr val="0A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285750" indent="-285750">
              <a:buFontTx/>
              <a:buChar char="-"/>
            </a:pPr>
            <a:r>
              <a:rPr lang="pt-BR" sz="1600" dirty="0">
                <a:solidFill>
                  <a:srgbClr val="0A2654"/>
                </a:solidFill>
              </a:rPr>
              <a:t>Desde 2013 o município apresenta um gasto superior nessa conta</a:t>
            </a:r>
          </a:p>
          <a:p>
            <a:pPr marL="285750" indent="-285750">
              <a:buFontTx/>
              <a:buChar char="-"/>
            </a:pPr>
            <a:endParaRPr lang="pt-BR" sz="1600" dirty="0">
              <a:solidFill>
                <a:srgbClr val="0A2654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1600" dirty="0">
                <a:solidFill>
                  <a:srgbClr val="0A2654"/>
                </a:solidFill>
              </a:rPr>
              <a:t>Atualmente esse gasto é superior em aproximadamente R$3M, comparando com qualquer grupo de municípios similares</a:t>
            </a:r>
          </a:p>
          <a:p>
            <a:pPr marL="285750" indent="-285750">
              <a:buFontTx/>
              <a:buChar char="-"/>
            </a:pPr>
            <a:endParaRPr lang="pt-BR" sz="1600" dirty="0">
              <a:solidFill>
                <a:srgbClr val="0A2654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1600" dirty="0">
                <a:solidFill>
                  <a:srgbClr val="0A2654"/>
                </a:solidFill>
              </a:rPr>
              <a:t>O incremento desse gasto no período foi superior à inflação</a:t>
            </a:r>
          </a:p>
          <a:p>
            <a:pPr marL="285750" indent="-285750">
              <a:buFontTx/>
              <a:buChar char="-"/>
            </a:pPr>
            <a:endParaRPr lang="pt-BR" sz="1600" dirty="0">
              <a:solidFill>
                <a:srgbClr val="0A2654"/>
              </a:solidFill>
            </a:endParaRPr>
          </a:p>
          <a:p>
            <a:pPr marL="285750" indent="-285750">
              <a:buFontTx/>
              <a:buChar char="-"/>
            </a:pPr>
            <a:endParaRPr lang="pt-BR" sz="1600" dirty="0">
              <a:solidFill>
                <a:srgbClr val="0A2654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04956" y="2475551"/>
            <a:ext cx="14790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15863" y="2748826"/>
            <a:ext cx="8681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84005" y="2491626"/>
            <a:ext cx="0" cy="257200"/>
          </a:xfrm>
          <a:prstGeom prst="straightConnector1">
            <a:avLst/>
          </a:prstGeom>
          <a:ln>
            <a:headEnd type="arrow" w="med" len="sm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880731" y="2468299"/>
            <a:ext cx="8392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err="1">
                <a:solidFill>
                  <a:srgbClr val="0A2654"/>
                </a:solidFill>
              </a:rPr>
              <a:t>R</a:t>
            </a:r>
            <a:r>
              <a:rPr lang="pt-BR" sz="1400" dirty="0">
                <a:solidFill>
                  <a:srgbClr val="0A2654"/>
                </a:solidFill>
              </a:rPr>
              <a:t>$ 3,0M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5734" y="4863475"/>
            <a:ext cx="887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A2654"/>
                </a:solidFill>
              </a:rPr>
              <a:t>Aumento superior a Inflação</a:t>
            </a:r>
          </a:p>
          <a:p>
            <a:r>
              <a:rPr lang="pt-BR" sz="1400" dirty="0">
                <a:solidFill>
                  <a:srgbClr val="0A2654"/>
                </a:solidFill>
              </a:rPr>
              <a:t>(20,93%)</a:t>
            </a:r>
          </a:p>
        </p:txBody>
      </p:sp>
      <p:cxnSp>
        <p:nvCxnSpPr>
          <p:cNvPr id="25" name="Straight Arrow Connector 24"/>
          <p:cNvCxnSpPr>
            <a:stCxn id="28" idx="3"/>
          </p:cNvCxnSpPr>
          <p:nvPr/>
        </p:nvCxnSpPr>
        <p:spPr>
          <a:xfrm flipV="1">
            <a:off x="1093201" y="5224377"/>
            <a:ext cx="546600" cy="116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 rot="5400000">
            <a:off x="4605811" y="3805201"/>
            <a:ext cx="4646441" cy="385963"/>
          </a:xfrm>
          <a:prstGeom prst="triangle">
            <a:avLst/>
          </a:prstGeom>
          <a:solidFill>
            <a:srgbClr val="0A2654"/>
          </a:solidFill>
          <a:ln>
            <a:solidFill>
              <a:srgbClr val="0A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A265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63617" y="1113183"/>
            <a:ext cx="540000" cy="164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1066697" y="4024620"/>
            <a:ext cx="721486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19"/>
          <p:cNvSpPr/>
          <p:nvPr/>
        </p:nvSpPr>
        <p:spPr>
          <a:xfrm>
            <a:off x="1389799" y="6308151"/>
            <a:ext cx="721486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Análise vertical (profundidade) - Finanças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10110" y="4036050"/>
            <a:ext cx="180000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22"/>
          <p:cNvSpPr/>
          <p:nvPr/>
        </p:nvSpPr>
        <p:spPr>
          <a:xfrm>
            <a:off x="4342470" y="6463020"/>
            <a:ext cx="180000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51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65FC0946-8D5B-49D1-BC86-4CE9AFD2BF50}" type="slidenum">
              <a:rPr lang="pt-BR" smtClean="0"/>
              <a:t>11</a:t>
            </a:fld>
            <a:endParaRPr lang="pt-BR" dirty="0"/>
          </a:p>
        </p:txBody>
      </p:sp>
      <p:sp>
        <p:nvSpPr>
          <p:cNvPr id="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Análise horizontal (comparativa) - Finanças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760" y="885449"/>
            <a:ext cx="4774474" cy="556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65FC0946-8D5B-49D1-BC86-4CE9AFD2BF50}" type="slidenum">
              <a:rPr lang="pt-BR" smtClean="0"/>
              <a:t>12</a:t>
            </a:fld>
            <a:endParaRPr lang="pt-BR" dirty="0"/>
          </a:p>
        </p:txBody>
      </p:sp>
      <p:sp>
        <p:nvSpPr>
          <p:cNvPr id="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Análise horizontal (comparativa) - Finanças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666" y="885449"/>
            <a:ext cx="6893834" cy="55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81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65FC0946-8D5B-49D1-BC86-4CE9AFD2BF50}" type="slidenum">
              <a:rPr lang="pt-BR" smtClean="0"/>
              <a:t>13</a:t>
            </a:fld>
            <a:endParaRPr lang="pt-BR" dirty="0"/>
          </a:p>
        </p:txBody>
      </p:sp>
      <p:sp>
        <p:nvSpPr>
          <p:cNvPr id="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Análise horizontal (comparativa) - Finanças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325" y="885449"/>
            <a:ext cx="5762965" cy="573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9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23148" y="325330"/>
            <a:ext cx="5374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chemeClr val="bg1"/>
                </a:solidFill>
                <a:latin typeface="Tw Cen MT Condensed" panose="020B0606020104020203" pitchFamily="34" charset="0"/>
              </a:rPr>
              <a:t>INVESTIMENTO</a:t>
            </a:r>
          </a:p>
        </p:txBody>
      </p:sp>
      <p:sp>
        <p:nvSpPr>
          <p:cNvPr id="2" name="Rectangle 1"/>
          <p:cNvSpPr/>
          <p:nvPr/>
        </p:nvSpPr>
        <p:spPr>
          <a:xfrm>
            <a:off x="9817769" y="4997115"/>
            <a:ext cx="2374231" cy="1860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75" y="1609223"/>
            <a:ext cx="3399619" cy="36365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14</a:t>
            </a:fld>
            <a:endParaRPr lang="pt-B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8" r="12376"/>
          <a:stretch/>
        </p:blipFill>
        <p:spPr>
          <a:xfrm>
            <a:off x="164354" y="2572435"/>
            <a:ext cx="1220292" cy="1643355"/>
          </a:xfrm>
          <a:prstGeom prst="rect">
            <a:avLst/>
          </a:prstGeom>
        </p:spPr>
      </p:pic>
      <p:sp>
        <p:nvSpPr>
          <p:cNvPr id="7" name="TextBox 5"/>
          <p:cNvSpPr txBox="1"/>
          <p:nvPr/>
        </p:nvSpPr>
        <p:spPr>
          <a:xfrm>
            <a:off x="1384646" y="2515285"/>
            <a:ext cx="110356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Rodolfo Fiori</a:t>
            </a:r>
          </a:p>
          <a:p>
            <a:pPr marL="285750" indent="-285750">
              <a:buFontTx/>
              <a:buChar char="-"/>
            </a:pPr>
            <a:r>
              <a:rPr lang="pt-BR" dirty="0"/>
              <a:t>Sócio Diretor da Muove Brasil</a:t>
            </a:r>
          </a:p>
          <a:p>
            <a:pPr marL="285750" indent="-285750">
              <a:buFontTx/>
              <a:buChar char="-"/>
            </a:pPr>
            <a:r>
              <a:rPr lang="pt-BR" dirty="0"/>
              <a:t>Email profissional: </a:t>
            </a:r>
            <a:r>
              <a:rPr lang="pt-BR" dirty="0">
                <a:hlinkClick r:id="rId4"/>
              </a:rPr>
              <a:t>rodolfo.fiori@muovebrasil.com</a:t>
            </a: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Fone: (11) 98741-8140</a:t>
            </a:r>
          </a:p>
          <a:p>
            <a:pPr marL="285750" indent="-285750">
              <a:buFontTx/>
              <a:buChar char="-"/>
            </a:pPr>
            <a:r>
              <a:rPr lang="pt-BR" dirty="0"/>
              <a:t>Site: www.muovebrasil.com</a:t>
            </a:r>
          </a:p>
          <a:p>
            <a:pPr marL="285750" indent="-285750">
              <a:buFontTx/>
              <a:buChar char="-"/>
            </a:pPr>
            <a:r>
              <a:rPr lang="pt-BR" dirty="0"/>
              <a:t>Página Facebook: Muove Brasil</a:t>
            </a:r>
          </a:p>
        </p:txBody>
      </p:sp>
      <p:sp>
        <p:nvSpPr>
          <p:cNvPr id="8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Contatos</a:t>
            </a:r>
          </a:p>
        </p:txBody>
      </p:sp>
    </p:spTree>
    <p:extLst>
      <p:ext uri="{BB962C8B-B14F-4D97-AF65-F5344CB8AC3E}">
        <p14:creationId xmlns:p14="http://schemas.microsoft.com/office/powerpoint/2010/main" val="97276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2</a:t>
            </a:fld>
            <a:endParaRPr lang="pt-BR" dirty="0"/>
          </a:p>
        </p:txBody>
      </p:sp>
      <p:sp>
        <p:nvSpPr>
          <p:cNvPr id="7" name="TextBox 5"/>
          <p:cNvSpPr txBox="1"/>
          <p:nvPr/>
        </p:nvSpPr>
        <p:spPr>
          <a:xfrm>
            <a:off x="-4" y="1101045"/>
            <a:ext cx="121920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Muove Brasil é um Negócio Social cujo objetivo é desenvolver Conhecimento e Soluções que promovam o </a:t>
            </a:r>
            <a:r>
              <a:rPr lang="pt-BR" b="1" dirty="0"/>
              <a:t>Desenvolvimento Econômico Sustentável</a:t>
            </a:r>
            <a:r>
              <a:rPr lang="pt-BR" dirty="0"/>
              <a:t> de municípios Brasileiros. A motivação para sua criação em 2014 foi </a:t>
            </a:r>
            <a:r>
              <a:rPr lang="pt-BR" b="1" dirty="0"/>
              <a:t>democratizar o acesso ao conhecimento e serviços </a:t>
            </a:r>
            <a:r>
              <a:rPr lang="pt-BR" dirty="0"/>
              <a:t>que apoiem</a:t>
            </a:r>
            <a:r>
              <a:rPr lang="pt-BR" b="1" dirty="0"/>
              <a:t> </a:t>
            </a:r>
            <a:r>
              <a:rPr lang="pt-BR" dirty="0"/>
              <a:t>o setor público, empresas, organizações sociais e sociedade civil no entendimento e solução dos problemas que afetam o Desenvolvimento Municipal.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/>
              <a:t>Atualmente a Muove tem projetos em mais de 40 municípios. Abaixo estão alguns parceiros e clientes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61" y="3625511"/>
            <a:ext cx="1477609" cy="8912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710" y="4413947"/>
            <a:ext cx="1067083" cy="10670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320" y="4397151"/>
            <a:ext cx="1889759" cy="1330816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0" y="3388848"/>
            <a:ext cx="121919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Picture 4" descr="Resultado de imagem para itajaí brasã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22" y="5187219"/>
            <a:ext cx="791131" cy="102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7100" y="6261913"/>
            <a:ext cx="9001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Prefeitura Municipal de Itajaí</a:t>
            </a:r>
          </a:p>
        </p:txBody>
      </p:sp>
      <p:pic>
        <p:nvPicPr>
          <p:cNvPr id="27" name="Picture 6" descr="Resultado de imagem para instituto arapyaú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006" y="5571461"/>
            <a:ext cx="2490093" cy="116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Muove Brasil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08752" y="3687994"/>
            <a:ext cx="1117697" cy="1468477"/>
            <a:chOff x="875507" y="5024914"/>
            <a:chExt cx="1117697" cy="146847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507" y="5024914"/>
              <a:ext cx="1117697" cy="914479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894919" y="5939393"/>
              <a:ext cx="109828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00" dirty="0">
                  <a:latin typeface="Gadugi" panose="020B0502040204020203" pitchFamily="34" charset="0"/>
                </a:rPr>
                <a:t>Prefeitura Municipal de Araçatuba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404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3</a:t>
            </a:fld>
            <a:endParaRPr lang="pt-BR" dirty="0"/>
          </a:p>
        </p:txBody>
      </p:sp>
      <p:sp>
        <p:nvSpPr>
          <p:cNvPr id="17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Desenvolvimento Econômico Sustentável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5830" y="2667476"/>
            <a:ext cx="102412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solidFill>
                  <a:srgbClr val="333333"/>
                </a:solidFill>
              </a:rPr>
              <a:t>Desenvolvimento que promove prosperidade, oportunidades econômicas, bem estar social e proteção ao meio ambiente.</a:t>
            </a:r>
          </a:p>
          <a:p>
            <a:pPr algn="ctr"/>
            <a:endParaRPr lang="pt-BR" sz="2800" dirty="0">
              <a:solidFill>
                <a:srgbClr val="333333"/>
              </a:solidFill>
            </a:endParaRPr>
          </a:p>
          <a:p>
            <a:pPr algn="r"/>
            <a:r>
              <a:rPr lang="pt-BR" sz="2000" b="1" i="1" dirty="0">
                <a:solidFill>
                  <a:srgbClr val="333333"/>
                </a:solidFill>
              </a:rPr>
              <a:t>Nações Unidas</a:t>
            </a: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339484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4</a:t>
            </a:fld>
            <a:endParaRPr lang="pt-BR" dirty="0"/>
          </a:p>
        </p:txBody>
      </p:sp>
      <p:sp>
        <p:nvSpPr>
          <p:cNvPr id="17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Desenvolvimento Econômico Sustentável</a:t>
            </a:r>
          </a:p>
        </p:txBody>
      </p:sp>
      <p:pic>
        <p:nvPicPr>
          <p:cNvPr id="15" name="Picture 2" descr="http://gecon.yale.edu/sites/default/files/Brazil_3dmap.JPG?128095086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7" r="12037"/>
          <a:stretch/>
        </p:blipFill>
        <p:spPr bwMode="auto">
          <a:xfrm>
            <a:off x="3480388" y="1328201"/>
            <a:ext cx="5231218" cy="446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8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5</a:t>
            </a:fld>
            <a:endParaRPr lang="pt-BR" dirty="0"/>
          </a:p>
        </p:txBody>
      </p:sp>
      <p:sp>
        <p:nvSpPr>
          <p:cNvPr id="17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Desenvolvimento Econômico Sustentável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74" y="1140120"/>
            <a:ext cx="11483236" cy="49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8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6</a:t>
            </a:fld>
            <a:endParaRPr lang="pt-BR" dirty="0"/>
          </a:p>
        </p:txBody>
      </p:sp>
      <p:sp>
        <p:nvSpPr>
          <p:cNvPr id="17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Relatório Municipal - Finanças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1828800" y="3334616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990509" y="1358043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Município Analisado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6578668" y="1836734"/>
            <a:ext cx="1374458" cy="108960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Isosceles Triangle 10"/>
          <p:cNvSpPr/>
          <p:nvPr/>
        </p:nvSpPr>
        <p:spPr>
          <a:xfrm>
            <a:off x="7971348" y="3334616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Isosceles Triangle 11"/>
          <p:cNvSpPr/>
          <p:nvPr/>
        </p:nvSpPr>
        <p:spPr>
          <a:xfrm>
            <a:off x="10905793" y="4783484"/>
            <a:ext cx="902970" cy="8001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Isosceles Triangle 12"/>
          <p:cNvSpPr/>
          <p:nvPr/>
        </p:nvSpPr>
        <p:spPr>
          <a:xfrm>
            <a:off x="6814412" y="5351876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Isosceles Triangle 13"/>
          <p:cNvSpPr/>
          <p:nvPr/>
        </p:nvSpPr>
        <p:spPr>
          <a:xfrm>
            <a:off x="10801099" y="2994588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Isosceles Triangle 14"/>
          <p:cNvSpPr/>
          <p:nvPr/>
        </p:nvSpPr>
        <p:spPr>
          <a:xfrm>
            <a:off x="9121139" y="6335056"/>
            <a:ext cx="820577" cy="216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Isosceles Triangle 15"/>
          <p:cNvSpPr/>
          <p:nvPr/>
        </p:nvSpPr>
        <p:spPr>
          <a:xfrm>
            <a:off x="6645228" y="4358840"/>
            <a:ext cx="647700" cy="47264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Isosceles Triangle 18"/>
          <p:cNvSpPr/>
          <p:nvPr/>
        </p:nvSpPr>
        <p:spPr>
          <a:xfrm>
            <a:off x="9292589" y="2477366"/>
            <a:ext cx="395287" cy="304800"/>
          </a:xfrm>
          <a:prstGeom prst="triangl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Isosceles Triangle 19"/>
          <p:cNvSpPr/>
          <p:nvPr/>
        </p:nvSpPr>
        <p:spPr>
          <a:xfrm flipV="1">
            <a:off x="9500927" y="3444112"/>
            <a:ext cx="723237" cy="5811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Isosceles Triangle 20"/>
          <p:cNvSpPr/>
          <p:nvPr/>
        </p:nvSpPr>
        <p:spPr>
          <a:xfrm>
            <a:off x="8760989" y="4358840"/>
            <a:ext cx="1507932" cy="1381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Isosceles Triangle 21"/>
          <p:cNvSpPr/>
          <p:nvPr/>
        </p:nvSpPr>
        <p:spPr>
          <a:xfrm>
            <a:off x="10452155" y="1836734"/>
            <a:ext cx="543505" cy="640632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80760" y="1543133"/>
            <a:ext cx="0" cy="483489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86335" y="1358043"/>
            <a:ext cx="27542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Municípios Brasileiros</a:t>
            </a:r>
          </a:p>
        </p:txBody>
      </p:sp>
    </p:spTree>
    <p:extLst>
      <p:ext uri="{BB962C8B-B14F-4D97-AF65-F5344CB8AC3E}">
        <p14:creationId xmlns:p14="http://schemas.microsoft.com/office/powerpoint/2010/main" val="371259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0946-8D5B-49D1-BC86-4CE9AFD2BF50}" type="slidenum">
              <a:rPr lang="pt-BR" smtClean="0"/>
              <a:t>7</a:t>
            </a:fld>
            <a:endParaRPr lang="pt-BR" dirty="0"/>
          </a:p>
        </p:txBody>
      </p:sp>
      <p:sp>
        <p:nvSpPr>
          <p:cNvPr id="17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Relatório Municipal - Finanças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1828800" y="3334616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990509" y="1358043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Município Analisado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86335" y="1358043"/>
            <a:ext cx="27542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Municípios Brasileiros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6578668" y="1836734"/>
            <a:ext cx="1374458" cy="108960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Isosceles Triangle 10"/>
          <p:cNvSpPr/>
          <p:nvPr/>
        </p:nvSpPr>
        <p:spPr>
          <a:xfrm>
            <a:off x="7971348" y="3334616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Isosceles Triangle 11"/>
          <p:cNvSpPr/>
          <p:nvPr/>
        </p:nvSpPr>
        <p:spPr>
          <a:xfrm>
            <a:off x="10905793" y="4783484"/>
            <a:ext cx="902970" cy="8001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Isosceles Triangle 12"/>
          <p:cNvSpPr/>
          <p:nvPr/>
        </p:nvSpPr>
        <p:spPr>
          <a:xfrm>
            <a:off x="6814412" y="5351876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Isosceles Triangle 13"/>
          <p:cNvSpPr/>
          <p:nvPr/>
        </p:nvSpPr>
        <p:spPr>
          <a:xfrm>
            <a:off x="10801099" y="2994588"/>
            <a:ext cx="902970" cy="8001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Isosceles Triangle 14"/>
          <p:cNvSpPr/>
          <p:nvPr/>
        </p:nvSpPr>
        <p:spPr>
          <a:xfrm>
            <a:off x="9121139" y="6335056"/>
            <a:ext cx="820577" cy="216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Isosceles Triangle 15"/>
          <p:cNvSpPr/>
          <p:nvPr/>
        </p:nvSpPr>
        <p:spPr>
          <a:xfrm>
            <a:off x="6645228" y="4358840"/>
            <a:ext cx="647700" cy="47264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Isosceles Triangle 18"/>
          <p:cNvSpPr/>
          <p:nvPr/>
        </p:nvSpPr>
        <p:spPr>
          <a:xfrm>
            <a:off x="9292589" y="2477366"/>
            <a:ext cx="395287" cy="304800"/>
          </a:xfrm>
          <a:prstGeom prst="triangl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Isosceles Triangle 19"/>
          <p:cNvSpPr/>
          <p:nvPr/>
        </p:nvSpPr>
        <p:spPr>
          <a:xfrm flipV="1">
            <a:off x="9500927" y="3444112"/>
            <a:ext cx="723237" cy="5811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Isosceles Triangle 20"/>
          <p:cNvSpPr/>
          <p:nvPr/>
        </p:nvSpPr>
        <p:spPr>
          <a:xfrm>
            <a:off x="8760989" y="4358840"/>
            <a:ext cx="1507932" cy="1381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Isosceles Triangle 21"/>
          <p:cNvSpPr/>
          <p:nvPr/>
        </p:nvSpPr>
        <p:spPr>
          <a:xfrm>
            <a:off x="10452155" y="1836734"/>
            <a:ext cx="543505" cy="640632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80760" y="1543133"/>
            <a:ext cx="0" cy="483489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7836093" y="3200743"/>
            <a:ext cx="1209674" cy="127167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10679324" y="2879822"/>
            <a:ext cx="1209674" cy="127167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Oval 23"/>
          <p:cNvSpPr/>
          <p:nvPr/>
        </p:nvSpPr>
        <p:spPr>
          <a:xfrm>
            <a:off x="6676661" y="5218125"/>
            <a:ext cx="1209674" cy="127167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09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65FC0946-8D5B-49D1-BC86-4CE9AFD2BF50}" type="slidenum">
              <a:rPr lang="pt-BR" smtClean="0">
                <a:solidFill>
                  <a:schemeClr val="tx2"/>
                </a:solidFill>
              </a:rPr>
              <a:t>8</a:t>
            </a:fld>
            <a:endParaRPr lang="pt-BR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4843" y="1543050"/>
            <a:ext cx="1097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Objetivo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629" y="2805124"/>
            <a:ext cx="195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Áreas analisadas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0988" y="4067198"/>
            <a:ext cx="1165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Estrutura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954" y="532927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Tipo de análise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68654" y="2372934"/>
            <a:ext cx="11012806" cy="2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8654" y="3635008"/>
            <a:ext cx="11012806" cy="2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8654" y="4897082"/>
            <a:ext cx="11012806" cy="2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8654" y="1194478"/>
            <a:ext cx="11012806" cy="2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68654" y="6159152"/>
            <a:ext cx="11012806" cy="2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990846" y="1281440"/>
            <a:ext cx="85534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Fornecer à administração municipal uma análise de diversos indicadores do município com intuito de informar o planejamento do governo e indicar áreas foco e oportunidades de melhoria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844" y="2820511"/>
            <a:ext cx="8553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Finanças Públicas, Saúde, Educação e Ambiente Econômico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90843" y="3667086"/>
            <a:ext cx="85534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Classificação geral do município e grandes áreas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Explicação sobre os dados/indicadores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Gráfico com evolução comparativa do município e dos grupos de municípios similares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Gráfico com variação no período 2013 a 2015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90842" y="5206159"/>
            <a:ext cx="8553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Verticais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Horizontais</a:t>
            </a:r>
          </a:p>
        </p:txBody>
      </p:sp>
      <p:sp>
        <p:nvSpPr>
          <p:cNvPr id="18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Relatório Municipal - Finanças</a:t>
            </a:r>
          </a:p>
        </p:txBody>
      </p:sp>
    </p:spTree>
    <p:extLst>
      <p:ext uri="{BB962C8B-B14F-4D97-AF65-F5344CB8AC3E}">
        <p14:creationId xmlns:p14="http://schemas.microsoft.com/office/powerpoint/2010/main" val="2413492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732789" y="1847673"/>
            <a:ext cx="3777972" cy="4301019"/>
          </a:xfrm>
          <a:prstGeom prst="rect">
            <a:avLst/>
          </a:prstGeom>
          <a:noFill/>
          <a:ln w="19050" cmpd="sng">
            <a:solidFill>
              <a:srgbClr val="0A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285750" indent="-285750">
              <a:buFontTx/>
              <a:buChar char="-"/>
            </a:pPr>
            <a:r>
              <a:rPr lang="pt-BR" sz="1600" dirty="0">
                <a:solidFill>
                  <a:srgbClr val="0A2654"/>
                </a:solidFill>
              </a:rPr>
              <a:t>Em 2015 o município apresentou resultado inferior a municípios similares da Bahia</a:t>
            </a:r>
          </a:p>
          <a:p>
            <a:pPr marL="285750" indent="-285750">
              <a:buFontTx/>
              <a:buChar char="-"/>
            </a:pPr>
            <a:endParaRPr lang="pt-BR" sz="1600" dirty="0">
              <a:solidFill>
                <a:srgbClr val="0A2654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1600" dirty="0">
                <a:solidFill>
                  <a:srgbClr val="0A2654"/>
                </a:solidFill>
              </a:rPr>
              <a:t>Nos últimos anos a arrecadação de municípios similares cresceu 3x mais</a:t>
            </a:r>
          </a:p>
          <a:p>
            <a:pPr marL="285750" indent="-285750">
              <a:buFontTx/>
              <a:buChar char="-"/>
            </a:pPr>
            <a:endParaRPr lang="pt-BR" sz="1600" dirty="0">
              <a:solidFill>
                <a:srgbClr val="0A2654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1600" dirty="0">
                <a:solidFill>
                  <a:srgbClr val="0A2654"/>
                </a:solidFill>
              </a:rPr>
              <a:t>Outros municípios da Bahia com menor atividade econômica de serviços (menor valor adicionado bruto – serviços) arrecadaram maior valor de ISS-QN</a:t>
            </a:r>
          </a:p>
        </p:txBody>
      </p:sp>
      <p:sp>
        <p:nvSpPr>
          <p:cNvPr id="35" name="Retângulo 34"/>
          <p:cNvSpPr/>
          <p:nvPr/>
        </p:nvSpPr>
        <p:spPr>
          <a:xfrm rot="5400000">
            <a:off x="5713645" y="-5713648"/>
            <a:ext cx="764705" cy="12192003"/>
          </a:xfrm>
          <a:prstGeom prst="rect">
            <a:avLst/>
          </a:prstGeom>
          <a:solidFill>
            <a:srgbClr val="0A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65FC0946-8D5B-49D1-BC86-4CE9AFD2BF50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822" t="7773" r="12131" b="28479"/>
          <a:stretch/>
        </p:blipFill>
        <p:spPr>
          <a:xfrm>
            <a:off x="257229" y="964500"/>
            <a:ext cx="5760000" cy="2850052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5555" t="21263" r="13431" b="31295"/>
          <a:stretch/>
        </p:blipFill>
        <p:spPr>
          <a:xfrm>
            <a:off x="273306" y="3962797"/>
            <a:ext cx="5760000" cy="2478755"/>
          </a:xfrm>
          <a:prstGeom prst="rect">
            <a:avLst/>
          </a:prstGeom>
          <a:ln>
            <a:noFill/>
          </a:ln>
        </p:spPr>
      </p:pic>
      <p:sp>
        <p:nvSpPr>
          <p:cNvPr id="38" name="Isosceles Triangle 37"/>
          <p:cNvSpPr/>
          <p:nvPr/>
        </p:nvSpPr>
        <p:spPr>
          <a:xfrm rot="5400000">
            <a:off x="4605811" y="3805201"/>
            <a:ext cx="4646441" cy="385963"/>
          </a:xfrm>
          <a:prstGeom prst="triangle">
            <a:avLst/>
          </a:prstGeom>
          <a:solidFill>
            <a:srgbClr val="0A2654"/>
          </a:solidFill>
          <a:ln>
            <a:solidFill>
              <a:srgbClr val="0A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A2654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2535" y="4767025"/>
            <a:ext cx="11575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A2654"/>
                </a:solidFill>
              </a:rPr>
              <a:t>Crescimento inferior aos grupos similares</a:t>
            </a:r>
          </a:p>
        </p:txBody>
      </p:sp>
      <p:cxnSp>
        <p:nvCxnSpPr>
          <p:cNvPr id="45" name="Straight Arrow Connector 44"/>
          <p:cNvCxnSpPr>
            <a:stCxn id="44" idx="3"/>
          </p:cNvCxnSpPr>
          <p:nvPr/>
        </p:nvCxnSpPr>
        <p:spPr>
          <a:xfrm>
            <a:off x="1270042" y="5244079"/>
            <a:ext cx="434065" cy="141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01415" y="1977226"/>
            <a:ext cx="14790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08779" y="1784326"/>
            <a:ext cx="7716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980464" y="1784327"/>
            <a:ext cx="0" cy="215997"/>
          </a:xfrm>
          <a:prstGeom prst="straightConnector1">
            <a:avLst/>
          </a:prstGeom>
          <a:ln>
            <a:headEnd type="arrow" w="med" len="sm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977190" y="1728849"/>
            <a:ext cx="8392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err="1">
                <a:solidFill>
                  <a:srgbClr val="0A2654"/>
                </a:solidFill>
              </a:rPr>
              <a:t>R</a:t>
            </a:r>
            <a:r>
              <a:rPr lang="pt-BR" sz="1400" dirty="0">
                <a:solidFill>
                  <a:srgbClr val="0A2654"/>
                </a:solidFill>
              </a:rPr>
              <a:t>$ 0,5M</a:t>
            </a:r>
          </a:p>
        </p:txBody>
      </p:sp>
      <p:sp>
        <p:nvSpPr>
          <p:cNvPr id="2" name="Rectangle 1"/>
          <p:cNvSpPr/>
          <p:nvPr/>
        </p:nvSpPr>
        <p:spPr>
          <a:xfrm>
            <a:off x="982621" y="3530120"/>
            <a:ext cx="721486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ctangle 16"/>
          <p:cNvSpPr/>
          <p:nvPr/>
        </p:nvSpPr>
        <p:spPr>
          <a:xfrm>
            <a:off x="1357384" y="5992642"/>
            <a:ext cx="721486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35"/>
          <p:cNvSpPr txBox="1"/>
          <p:nvPr/>
        </p:nvSpPr>
        <p:spPr>
          <a:xfrm>
            <a:off x="164354" y="120744"/>
            <a:ext cx="11863288" cy="523220"/>
          </a:xfrm>
          <a:prstGeom prst="rect">
            <a:avLst/>
          </a:prstGeom>
          <a:noFill/>
        </p:spPr>
        <p:txBody>
          <a:bodyPr wrap="square" lIns="180000" rIns="180000" rtlCol="0" anchor="ctr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w Cen MT Condensed" panose="020B0606020104020203" pitchFamily="34" charset="0"/>
              </a:rPr>
              <a:t>Análise vertical (profundidade) - Finanças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13023" y="3559669"/>
            <a:ext cx="180000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ctangle 20"/>
          <p:cNvSpPr/>
          <p:nvPr/>
        </p:nvSpPr>
        <p:spPr>
          <a:xfrm>
            <a:off x="4285363" y="6134445"/>
            <a:ext cx="180000" cy="193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970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31880</TotalTime>
  <Words>431</Words>
  <Application>Microsoft Office PowerPoint</Application>
  <PresentationFormat>Widescreen</PresentationFormat>
  <Paragraphs>91</Paragraphs>
  <Slides>14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Gadugi</vt:lpstr>
      <vt:lpstr>Tw Cen MT Condensed</vt:lpstr>
      <vt:lpstr>Tema do Office</vt:lpstr>
      <vt:lpstr>Diagnóstico das Finanças Públicas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Banco Itau Unibanco 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Rodolfo Pfaffmann Fiori</dc:creator>
  <cp:lastModifiedBy>Convidado</cp:lastModifiedBy>
  <cp:revision>579</cp:revision>
  <dcterms:created xsi:type="dcterms:W3CDTF">2014-12-02T18:00:54Z</dcterms:created>
  <dcterms:modified xsi:type="dcterms:W3CDTF">2016-11-22T14:57:43Z</dcterms:modified>
</cp:coreProperties>
</file>