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1" r:id="rId2"/>
    <p:sldId id="289" r:id="rId3"/>
    <p:sldId id="267" r:id="rId4"/>
    <p:sldId id="260" r:id="rId5"/>
    <p:sldId id="279" r:id="rId6"/>
    <p:sldId id="277" r:id="rId7"/>
    <p:sldId id="273" r:id="rId8"/>
    <p:sldId id="283" r:id="rId9"/>
    <p:sldId id="280" r:id="rId10"/>
    <p:sldId id="266" r:id="rId11"/>
    <p:sldId id="281" r:id="rId12"/>
    <p:sldId id="278" r:id="rId13"/>
    <p:sldId id="282" r:id="rId14"/>
    <p:sldId id="284" r:id="rId15"/>
    <p:sldId id="274" r:id="rId16"/>
    <p:sldId id="276" r:id="rId17"/>
    <p:sldId id="286" r:id="rId18"/>
    <p:sldId id="285" r:id="rId19"/>
    <p:sldId id="287" r:id="rId20"/>
    <p:sldId id="288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B4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464" autoAdjust="0"/>
  </p:normalViewPr>
  <p:slideViewPr>
    <p:cSldViewPr>
      <p:cViewPr>
        <p:scale>
          <a:sx n="77" d="100"/>
          <a:sy n="77" d="100"/>
        </p:scale>
        <p:origin x="-1968" y="-2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3200">
                <a:solidFill>
                  <a:schemeClr val="tx2">
                    <a:lumMod val="75000"/>
                  </a:schemeClr>
                </a:solidFill>
              </a:defRPr>
            </a:pPr>
            <a:r>
              <a:rPr lang="pt-BR" sz="3200" dirty="0">
                <a:solidFill>
                  <a:schemeClr val="tx2">
                    <a:lumMod val="75000"/>
                  </a:schemeClr>
                </a:solidFill>
              </a:rPr>
              <a:t>Prestações de Contas das Prefeituras Julgadas pelo 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Plenário</a:t>
            </a:r>
            <a:r>
              <a:rPr lang="pt-BR" sz="3200" baseline="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2014</a:t>
            </a:r>
            <a:endParaRPr lang="pt-BR" sz="3200" dirty="0">
              <a:solidFill>
                <a:schemeClr val="tx2">
                  <a:lumMod val="75000"/>
                </a:schemeClr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0831631655252265"/>
          <c:y val="0.266412743545291"/>
          <c:w val="0.524763179908114"/>
          <c:h val="0.699738353062152"/>
        </c:manualLayout>
      </c:layout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Prestações de Contas das Prefeituras Julgadas pelo Plenário – 2014</c:v>
                </c:pt>
              </c:strCache>
            </c:strRef>
          </c:tx>
          <c:explosion val="3"/>
          <c:dLbls>
            <c:dLbl>
              <c:idx val="0"/>
              <c:layout>
                <c:manualLayout>
                  <c:x val="-0.0857976564695427"/>
                  <c:y val="-0.13416286232890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0934489713561238"/>
                  <c:y val="0.10771640609086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Plan1!$A$2:$A$3</c:f>
              <c:strCache>
                <c:ptCount val="2"/>
                <c:pt idx="0">
                  <c:v>Aprovação</c:v>
                </c:pt>
                <c:pt idx="1">
                  <c:v>Rejeição</c:v>
                </c:pt>
              </c:strCache>
            </c:strRef>
          </c:cat>
          <c:val>
            <c:numRef>
              <c:f>Plan1!$B$2:$B$3</c:f>
              <c:numCache>
                <c:formatCode>0.0%</c:formatCode>
                <c:ptCount val="2"/>
                <c:pt idx="0">
                  <c:v>0.633000000000001</c:v>
                </c:pt>
                <c:pt idx="1">
                  <c:v>0.364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7245113261062"/>
          <c:y val="0.498990745214357"/>
          <c:w val="0.245330720333906"/>
          <c:h val="0.164878600686324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2">
                    <a:lumMod val="75000"/>
                  </a:schemeClr>
                </a:solidFill>
              </a:defRPr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MOTIVOS DE REJEIÇÃO DE CONTAS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PREFEITURAS - EXERCÍCIO 2014</a:t>
            </a:r>
          </a:p>
        </c:rich>
      </c:tx>
      <c:layout>
        <c:manualLayout>
          <c:xMode val="edge"/>
          <c:yMode val="edge"/>
          <c:x val="0.138301340402567"/>
          <c:y val="0.023659295308651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613698437399902"/>
          <c:y val="0.220711587601378"/>
          <c:w val="0.362158665257795"/>
          <c:h val="0.605069965125826"/>
        </c:manualLayout>
      </c:layout>
      <c:pieChart>
        <c:varyColors val="1"/>
        <c:ser>
          <c:idx val="0"/>
          <c:order val="0"/>
          <c:tx>
            <c:strRef>
              <c:f>Plan1!$A$1</c:f>
              <c:strCache>
                <c:ptCount val="1"/>
                <c:pt idx="0">
                  <c:v>MOTIVOS DE REJEIÇÃO DE CONTAS - PREFEITURAS - EXERCÍCIO 2014</c:v>
                </c:pt>
              </c:strCache>
            </c:strRef>
          </c:tx>
          <c:spPr>
            <a:ln>
              <a:noFill/>
            </a:ln>
            <a:scene3d>
              <a:camera prst="orthographicFront"/>
              <a:lightRig rig="threePt" dir="t"/>
            </a:scene3d>
            <a:sp3d/>
          </c:spPr>
          <c:dLbls>
            <c:dLbl>
              <c:idx val="6"/>
              <c:layout>
                <c:manualLayout>
                  <c:x val="0.0310051721747058"/>
                  <c:y val="0.059696449716969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</a:t>
                    </a:r>
                    <a:r>
                      <a:rPr lang="en-US" dirty="0"/>
                      <a:t>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0.0312130768925107"/>
                  <c:y val="0.062240035659994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Plan1!$A$2:$A$10</c:f>
              <c:strCache>
                <c:ptCount val="9"/>
                <c:pt idx="0">
                  <c:v>Descumprimento do Limite de Despesas com Pessoal</c:v>
                </c:pt>
                <c:pt idx="1">
                  <c:v>Irregularidade na Execução Orçamentária</c:v>
                </c:pt>
                <c:pt idx="2">
                  <c:v>Descumprimento da lei de licitações</c:v>
                </c:pt>
                <c:pt idx="3">
                  <c:v>Descumprimento de determinação imposta pelo TCM</c:v>
                </c:pt>
                <c:pt idx="4">
                  <c:v>Balanço Incorreto</c:v>
                </c:pt>
                <c:pt idx="5">
                  <c:v>Descumprimento do Índice constitucional com Educação</c:v>
                </c:pt>
                <c:pt idx="6">
                  <c:v>Irregularidade na Abertura de Créditos Adicionais</c:v>
                </c:pt>
                <c:pt idx="7">
                  <c:v>Descumprimento do Índice constitucional com Saúde</c:v>
                </c:pt>
                <c:pt idx="8">
                  <c:v>Descumprimento do Índice Fundeb (60%)</c:v>
                </c:pt>
              </c:strCache>
            </c:strRef>
          </c:cat>
          <c:val>
            <c:numRef>
              <c:f>Plan1!$B$2:$B$10</c:f>
              <c:numCache>
                <c:formatCode>General</c:formatCode>
                <c:ptCount val="9"/>
                <c:pt idx="0" formatCode="0.00">
                  <c:v>48.5</c:v>
                </c:pt>
                <c:pt idx="1">
                  <c:v>10.5</c:v>
                </c:pt>
                <c:pt idx="2">
                  <c:v>8.5</c:v>
                </c:pt>
                <c:pt idx="3">
                  <c:v>5.5</c:v>
                </c:pt>
                <c:pt idx="4">
                  <c:v>9.5</c:v>
                </c:pt>
                <c:pt idx="5">
                  <c:v>7.0</c:v>
                </c:pt>
                <c:pt idx="6" formatCode="0.00">
                  <c:v>2.5</c:v>
                </c:pt>
                <c:pt idx="7">
                  <c:v>4.0</c:v>
                </c:pt>
                <c:pt idx="8">
                  <c:v>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0599115305112085"/>
          <c:y val="0.147042605022206"/>
          <c:w val="0.571208835676816"/>
          <c:h val="0.841618715806644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/>
      <c:overlay val="0"/>
      <c:txPr>
        <a:bodyPr/>
        <a:lstStyle/>
        <a:p>
          <a:pPr>
            <a:defRPr sz="3200">
              <a:solidFill>
                <a:schemeClr val="tx2">
                  <a:lumMod val="75000"/>
                </a:schemeClr>
              </a:solidFill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75495194199606"/>
          <c:y val="0.245211841541416"/>
          <c:w val="0.447900908206461"/>
          <c:h val="0.684648531115592"/>
        </c:manualLayout>
      </c:layout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Prestações de Contas das Prefeituras Julgadas pelo Plenário – 2012</c:v>
                </c:pt>
              </c:strCache>
            </c:strRef>
          </c:tx>
          <c:dLbls>
            <c:dLbl>
              <c:idx val="0"/>
              <c:layout>
                <c:manualLayout>
                  <c:x val="-0.123654744488411"/>
                  <c:y val="0.020902042630183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28177411751758"/>
                  <c:y val="-0.038751845033091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Plan1!$A$2:$A$3</c:f>
              <c:strCache>
                <c:ptCount val="2"/>
                <c:pt idx="0">
                  <c:v>Aprovação com Ressalvas</c:v>
                </c:pt>
                <c:pt idx="1">
                  <c:v>Rejeição</c:v>
                </c:pt>
              </c:strCache>
            </c:strRef>
          </c:cat>
          <c:val>
            <c:numRef>
              <c:f>Plan1!$B$2:$B$3</c:f>
              <c:numCache>
                <c:formatCode>General</c:formatCode>
                <c:ptCount val="2"/>
                <c:pt idx="0">
                  <c:v>51.6</c:v>
                </c:pt>
                <c:pt idx="1">
                  <c:v>48.4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2.88906391353342E-5"/>
          <c:y val="0.280838795689369"/>
          <c:w val="0.472438454259051"/>
          <c:h val="0.37916509276747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dirty="0" smtClean="0"/>
              <a:t>Motivos</a:t>
            </a:r>
            <a:r>
              <a:rPr lang="pt-BR" baseline="0" dirty="0" smtClean="0"/>
              <a:t> de rejeição de Contas das Prefeituras - 2012</a:t>
            </a:r>
            <a:endParaRPr lang="pt-BR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Licitação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Plan1!$B$2</c:f>
              <c:numCache>
                <c:formatCode>0.0%</c:formatCode>
                <c:ptCount val="1"/>
                <c:pt idx="0">
                  <c:v>0.16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Créditos Adicionais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Plan1!$C$2</c:f>
              <c:numCache>
                <c:formatCode>0.00%</c:formatCode>
                <c:ptCount val="1"/>
                <c:pt idx="0">
                  <c:v>0.052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Execução Orçamentária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Plan1!$D$2</c:f>
              <c:numCache>
                <c:formatCode>0.00%</c:formatCode>
                <c:ptCount val="1"/>
                <c:pt idx="0">
                  <c:v>0.18</c:v>
                </c:pt>
              </c:numCache>
            </c:numRef>
          </c:val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Saúde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Plan1!$E$2</c:f>
              <c:numCache>
                <c:formatCode>0.00%</c:formatCode>
                <c:ptCount val="1"/>
                <c:pt idx="0">
                  <c:v>0.042</c:v>
                </c:pt>
              </c:numCache>
            </c:numRef>
          </c:val>
        </c:ser>
        <c:ser>
          <c:idx val="4"/>
          <c:order val="4"/>
          <c:tx>
            <c:strRef>
              <c:f>Plan1!$F$1</c:f>
              <c:strCache>
                <c:ptCount val="1"/>
                <c:pt idx="0">
                  <c:v>Educação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Plan1!$F$2</c:f>
              <c:numCache>
                <c:formatCode>0.00%</c:formatCode>
                <c:ptCount val="1"/>
                <c:pt idx="0">
                  <c:v>0.066</c:v>
                </c:pt>
              </c:numCache>
            </c:numRef>
          </c:val>
        </c:ser>
        <c:ser>
          <c:idx val="5"/>
          <c:order val="5"/>
          <c:tx>
            <c:strRef>
              <c:f>Plan1!$G$1</c:f>
              <c:strCache>
                <c:ptCount val="1"/>
                <c:pt idx="0">
                  <c:v>Fundeb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Plan1!$G$2</c:f>
              <c:numCache>
                <c:formatCode>0.00%</c:formatCode>
                <c:ptCount val="1"/>
                <c:pt idx="0">
                  <c:v>0.065</c:v>
                </c:pt>
              </c:numCache>
            </c:numRef>
          </c:val>
        </c:ser>
        <c:ser>
          <c:idx val="6"/>
          <c:order val="6"/>
          <c:tx>
            <c:strRef>
              <c:f>Plan1!$H$1</c:f>
              <c:strCache>
                <c:ptCount val="1"/>
                <c:pt idx="0">
                  <c:v>Balanço Incorreto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Plan1!$H$2</c:f>
              <c:numCache>
                <c:formatCode>0.00%</c:formatCode>
                <c:ptCount val="1"/>
                <c:pt idx="0">
                  <c:v>0.075</c:v>
                </c:pt>
              </c:numCache>
            </c:numRef>
          </c:val>
        </c:ser>
        <c:ser>
          <c:idx val="7"/>
          <c:order val="7"/>
          <c:tx>
            <c:strRef>
              <c:f>Plan1!$I$1</c:f>
              <c:strCache>
                <c:ptCount val="1"/>
                <c:pt idx="0">
                  <c:v>Subsídios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Plan1!$I$2</c:f>
              <c:numCache>
                <c:formatCode>0.00%</c:formatCode>
                <c:ptCount val="1"/>
                <c:pt idx="0">
                  <c:v>0.026</c:v>
                </c:pt>
              </c:numCache>
            </c:numRef>
          </c:val>
        </c:ser>
        <c:ser>
          <c:idx val="8"/>
          <c:order val="8"/>
          <c:tx>
            <c:strRef>
              <c:f>Plan1!$J$1</c:f>
              <c:strCache>
                <c:ptCount val="1"/>
                <c:pt idx="0">
                  <c:v>Multas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Plan1!$J$2</c:f>
              <c:numCache>
                <c:formatCode>0.00%</c:formatCode>
                <c:ptCount val="1"/>
                <c:pt idx="0">
                  <c:v>0.0930000000000001</c:v>
                </c:pt>
              </c:numCache>
            </c:numRef>
          </c:val>
        </c:ser>
        <c:ser>
          <c:idx val="9"/>
          <c:order val="9"/>
          <c:tx>
            <c:strRef>
              <c:f>Plan1!$K$1</c:f>
              <c:strCache>
                <c:ptCount val="1"/>
                <c:pt idx="0">
                  <c:v>Descumprimento Art. 42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Plan1!$K$2</c:f>
              <c:numCache>
                <c:formatCode>0.00%</c:formatCode>
                <c:ptCount val="1"/>
                <c:pt idx="0">
                  <c:v>0.134</c:v>
                </c:pt>
              </c:numCache>
            </c:numRef>
          </c:val>
        </c:ser>
        <c:ser>
          <c:idx val="10"/>
          <c:order val="10"/>
          <c:tx>
            <c:strRef>
              <c:f>Plan1!$L$1</c:f>
              <c:strCache>
                <c:ptCount val="1"/>
                <c:pt idx="0">
                  <c:v>Transf. Rec. Legislativo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Plan1!$L$2</c:f>
              <c:numCache>
                <c:formatCode>0.00%</c:formatCode>
                <c:ptCount val="1"/>
                <c:pt idx="0">
                  <c:v>0.013</c:v>
                </c:pt>
              </c:numCache>
            </c:numRef>
          </c:val>
        </c:ser>
        <c:ser>
          <c:idx val="11"/>
          <c:order val="11"/>
          <c:tx>
            <c:strRef>
              <c:f>Plan1!$M$1</c:f>
              <c:strCache>
                <c:ptCount val="1"/>
                <c:pt idx="0">
                  <c:v>Despesas com Pessoal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Plan1!$M$2</c:f>
              <c:numCache>
                <c:formatCode>0.00%</c:formatCode>
                <c:ptCount val="1"/>
                <c:pt idx="0">
                  <c:v>0.0930000000000001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30200536"/>
        <c:axId val="2130203320"/>
      </c:barChart>
      <c:catAx>
        <c:axId val="2130200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130203320"/>
        <c:crosses val="autoZero"/>
        <c:auto val="1"/>
        <c:lblAlgn val="ctr"/>
        <c:lblOffset val="100"/>
        <c:noMultiLvlLbl val="0"/>
      </c:catAx>
      <c:valAx>
        <c:axId val="2130203320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one"/>
        <c:crossAx val="213020053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0588167286968115"/>
          <c:y val="0.0998072623641071"/>
          <c:w val="0.882366542606377"/>
          <c:h val="0.2170348737780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0.01653</cdr:x>
      <cdr:y>0.9503</cdr:y>
    </cdr:from>
    <cdr:to>
      <cdr:x>0.77644</cdr:x>
      <cdr:y>1</cdr:y>
    </cdr:to>
    <cdr:sp macro="" textlink="">
      <cdr:nvSpPr>
        <cdr:cNvPr id="2" name="Retângulo 4"/>
        <cdr:cNvSpPr/>
      </cdr:nvSpPr>
      <cdr:spPr>
        <a:xfrm xmlns:a="http://schemas.openxmlformats.org/drawingml/2006/main">
          <a:off x="144016" y="5884911"/>
          <a:ext cx="6621048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pt-B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400" dirty="0" smtClean="0"/>
            <a:t>Fonte: TCM – Ba, Relatório Anual Exercício 2015,  Síntese das Atividades 2013/2015</a:t>
          </a:r>
          <a:endParaRPr lang="pt-BR" sz="14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03E42-7954-6643-92D0-4AAB36B72A4E}" type="datetime1">
              <a:rPr lang="pt-BR" smtClean="0"/>
              <a:t>23/11/16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AA2C4-E68C-6548-8742-25232C0D6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8201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9685B5-102A-194B-9974-D127CDD8D2A9}" type="datetime1">
              <a:rPr lang="pt-BR" smtClean="0"/>
              <a:t>23/11/16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FB580E-95E1-4C6C-9DB4-F61C8241DD13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62968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B580E-95E1-4C6C-9DB4-F61C8241DD13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1189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B580E-95E1-4C6C-9DB4-F61C8241DD13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3147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B580E-95E1-4C6C-9DB4-F61C8241DD13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0494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406E-6B79-0C4E-B095-4F6A945A3B62}" type="datetime1">
              <a:rPr lang="pt-BR" smtClean="0"/>
              <a:t>23/11/16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D248-C0B2-495A-8ABA-E232303FCB3C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7510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3606-3DD2-6243-BC04-6F6E5AD85835}" type="datetime1">
              <a:rPr lang="pt-BR" smtClean="0"/>
              <a:t>23/11/16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D248-C0B2-495A-8ABA-E232303FCB3C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4664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3B80-B52B-C447-9D82-8C5D153E4A3F}" type="datetime1">
              <a:rPr lang="pt-BR" smtClean="0"/>
              <a:t>23/11/16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D248-C0B2-495A-8ABA-E232303FCB3C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829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AD90-D170-ED42-ACC7-FFA3312BEF97}" type="datetime1">
              <a:rPr lang="pt-BR" smtClean="0"/>
              <a:t>23/11/16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D248-C0B2-495A-8ABA-E232303FCB3C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8" name="Retângulo de cantos arredondados 7"/>
          <p:cNvSpPr/>
          <p:nvPr userDrawn="1"/>
        </p:nvSpPr>
        <p:spPr>
          <a:xfrm>
            <a:off x="0" y="692696"/>
            <a:ext cx="2195736" cy="1152128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7" name="Picture 2" descr="Resultado de imagem para amur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696"/>
            <a:ext cx="2963019" cy="897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tângulo 8"/>
          <p:cNvSpPr/>
          <p:nvPr userDrawn="1"/>
        </p:nvSpPr>
        <p:spPr>
          <a:xfrm>
            <a:off x="3059832" y="908720"/>
            <a:ext cx="58326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Seminário AMURC - Novos Gestores Públicos 2017/2020.</a:t>
            </a:r>
            <a:endParaRPr lang="pt-BR" sz="20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513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FE48-35EB-7B43-92BF-0560423C94F6}" type="datetime1">
              <a:rPr lang="pt-BR" smtClean="0"/>
              <a:t>23/11/16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D248-C0B2-495A-8ABA-E232303FCB3C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0588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A05C-9709-3546-AD7B-6272D90AEDAD}" type="datetime1">
              <a:rPr lang="pt-BR" smtClean="0"/>
              <a:t>23/11/16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D248-C0B2-495A-8ABA-E232303FCB3C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123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85DE-595F-7045-A2F7-0FD662CD31CD}" type="datetime1">
              <a:rPr lang="pt-BR" smtClean="0"/>
              <a:t>23/11/16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D248-C0B2-495A-8ABA-E232303FCB3C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287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51C96-48E7-2C48-A688-80AB669A95B5}" type="datetime1">
              <a:rPr lang="pt-BR" smtClean="0"/>
              <a:t>23/11/16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D248-C0B2-495A-8ABA-E232303FCB3C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7311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FD06-9DB8-C548-A279-F081FEF16585}" type="datetime1">
              <a:rPr lang="pt-BR" smtClean="0"/>
              <a:t>23/11/16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D248-C0B2-495A-8ABA-E232303FCB3C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566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6D04-1EBA-3244-ADB4-0756A6EFBE81}" type="datetime1">
              <a:rPr lang="pt-BR" smtClean="0"/>
              <a:t>23/11/16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D248-C0B2-495A-8ABA-E232303FCB3C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8879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5A07-E600-BF41-A93C-DF14978300D0}" type="datetime1">
              <a:rPr lang="pt-BR" smtClean="0"/>
              <a:t>23/11/16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D248-C0B2-495A-8ABA-E232303FCB3C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1118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669BB-735A-AE45-AC1E-144E81FD7FB3}" type="datetime1">
              <a:rPr lang="pt-BR" smtClean="0"/>
              <a:t>23/11/16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5D248-C0B2-495A-8ABA-E232303FCB3C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8945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 txBox="1">
            <a:spLocks noChangeArrowheads="1"/>
          </p:cNvSpPr>
          <p:nvPr/>
        </p:nvSpPr>
        <p:spPr>
          <a:xfrm>
            <a:off x="346075" y="3861048"/>
            <a:ext cx="8546404" cy="18716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600"/>
              </a:spcAft>
              <a:buFont typeface="Arial" pitchFamily="34" charset="0"/>
              <a:buNone/>
            </a:pPr>
            <a:r>
              <a:rPr lang="pt-BR" sz="2600" b="1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 Prof. Me. Marcus Vinicius P. de Oliveira</a:t>
            </a:r>
            <a:r>
              <a:rPr lang="pt-BR" sz="26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/>
            </a:r>
            <a:br>
              <a:rPr lang="pt-BR" sz="26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</a:br>
            <a:r>
              <a:rPr lang="pt-BR" sz="18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Contador, Administrador, Professor, Especialista em Controladoria Governamental, Mestre em Contabilidade, Multiplicador da Secretaria do Tesouro Nacional, Membro da Comissão de Assuntos Relacionados a Contabilidade Pública CRC-Ba e Sócio/Diretor de Executivo/Operações, Tecnologia e Planejamento da Pi Contabilidade. </a:t>
            </a:r>
          </a:p>
        </p:txBody>
      </p:sp>
      <p:sp>
        <p:nvSpPr>
          <p:cNvPr id="3" name="Retângulo 2"/>
          <p:cNvSpPr/>
          <p:nvPr/>
        </p:nvSpPr>
        <p:spPr>
          <a:xfrm>
            <a:off x="371940" y="2276872"/>
            <a:ext cx="81143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cap="all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Ações indispensáveis </a:t>
            </a:r>
            <a:r>
              <a:rPr lang="pt-BR" sz="3200" b="1" cap="all" dirty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para uma gestão eficaz do </a:t>
            </a:r>
            <a:r>
              <a:rPr lang="pt-BR" sz="3200" b="1" cap="all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município </a:t>
            </a:r>
            <a:endParaRPr lang="pt-BR" sz="3200" b="1" cap="all" dirty="0">
              <a:solidFill>
                <a:schemeClr val="tx2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D248-C0B2-495A-8ABA-E232303FCB3C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8766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79512" y="2708920"/>
            <a:ext cx="8712790" cy="124649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8000" indent="-285750" algn="just">
              <a:lnSpc>
                <a:spcPts val="3000"/>
              </a:lnSpc>
              <a:buFont typeface="Arial" pitchFamily="34" charset="0"/>
              <a:buChar char="•"/>
            </a:pPr>
            <a:r>
              <a:rPr lang="pt-BR" sz="2300" dirty="0" smtClean="0">
                <a:solidFill>
                  <a:schemeClr val="tx2">
                    <a:lumMod val="75000"/>
                  </a:schemeClr>
                </a:solidFill>
              </a:rPr>
              <a:t>Analisar </a:t>
            </a:r>
            <a:r>
              <a:rPr lang="pt-BR" sz="2300" dirty="0">
                <a:solidFill>
                  <a:schemeClr val="tx2">
                    <a:lumMod val="75000"/>
                  </a:schemeClr>
                </a:solidFill>
              </a:rPr>
              <a:t>a programação financeira e o cronograma de desembolso para o exercício que se inicia e promover os </a:t>
            </a:r>
            <a:r>
              <a:rPr lang="pt-BR" sz="2300" dirty="0" smtClean="0">
                <a:solidFill>
                  <a:schemeClr val="tx2">
                    <a:lumMod val="75000"/>
                  </a:schemeClr>
                </a:solidFill>
              </a:rPr>
              <a:t>ajustes </a:t>
            </a:r>
            <a:r>
              <a:rPr lang="pt-BR" sz="2300" dirty="0">
                <a:solidFill>
                  <a:schemeClr val="tx2">
                    <a:lumMod val="75000"/>
                  </a:schemeClr>
                </a:solidFill>
              </a:rPr>
              <a:t>necessários, nos limites da autorização legislativa; </a:t>
            </a:r>
            <a:endParaRPr lang="pt-BR" sz="23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79512" y="5157192"/>
            <a:ext cx="8730982" cy="124649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8000" indent="-285750" algn="just">
              <a:lnSpc>
                <a:spcPts val="3000"/>
              </a:lnSpc>
              <a:buFont typeface="Arial" pitchFamily="34" charset="0"/>
              <a:buChar char="•"/>
            </a:pPr>
            <a:r>
              <a:rPr lang="pt-BR" sz="2300" dirty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pt-BR" sz="2300" dirty="0" smtClean="0">
                <a:solidFill>
                  <a:schemeClr val="tx2">
                    <a:lumMod val="75000"/>
                  </a:schemeClr>
                </a:solidFill>
              </a:rPr>
              <a:t>dentificar possíveis riscos fiscais que possam obrigar um contingenciamento orçamentário. Ex.: discrepância de projeções, frustração de arrecadação, oscilações </a:t>
            </a:r>
            <a:r>
              <a:rPr lang="pt-BR" sz="2300" dirty="0">
                <a:solidFill>
                  <a:schemeClr val="tx2">
                    <a:lumMod val="75000"/>
                  </a:schemeClr>
                </a:solidFill>
              </a:rPr>
              <a:t>nas taxas de </a:t>
            </a:r>
            <a:r>
              <a:rPr lang="pt-BR" sz="2300" dirty="0" smtClean="0">
                <a:solidFill>
                  <a:schemeClr val="tx2">
                    <a:lumMod val="75000"/>
                  </a:schemeClr>
                </a:solidFill>
              </a:rPr>
              <a:t>juros, etc.;</a:t>
            </a:r>
          </a:p>
        </p:txBody>
      </p:sp>
      <p:sp>
        <p:nvSpPr>
          <p:cNvPr id="3" name="Retângulo 2"/>
          <p:cNvSpPr/>
          <p:nvPr/>
        </p:nvSpPr>
        <p:spPr>
          <a:xfrm>
            <a:off x="179512" y="4149080"/>
            <a:ext cx="8730983" cy="85664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8000" indent="-285750" algn="just">
              <a:lnSpc>
                <a:spcPts val="3000"/>
              </a:lnSpc>
              <a:buFont typeface="Arial" pitchFamily="34" charset="0"/>
              <a:buChar char="•"/>
            </a:pPr>
            <a:r>
              <a:rPr lang="pt-BR" sz="2300" dirty="0" smtClean="0">
                <a:solidFill>
                  <a:schemeClr val="tx2">
                    <a:lumMod val="75000"/>
                  </a:schemeClr>
                </a:solidFill>
              </a:rPr>
              <a:t>Verificar </a:t>
            </a:r>
            <a:r>
              <a:rPr lang="pt-BR" sz="2300" dirty="0">
                <a:solidFill>
                  <a:schemeClr val="tx2">
                    <a:lumMod val="75000"/>
                  </a:schemeClr>
                </a:solidFill>
              </a:rPr>
              <a:t>se </a:t>
            </a:r>
            <a:r>
              <a:rPr lang="pt-BR" sz="2300" dirty="0" smtClean="0">
                <a:solidFill>
                  <a:schemeClr val="tx2">
                    <a:lumMod val="75000"/>
                  </a:schemeClr>
                </a:solidFill>
              </a:rPr>
              <a:t>houveram </a:t>
            </a:r>
            <a:r>
              <a:rPr lang="pt-BR" sz="2300" dirty="0">
                <a:solidFill>
                  <a:schemeClr val="tx2">
                    <a:lumMod val="75000"/>
                  </a:schemeClr>
                </a:solidFill>
              </a:rPr>
              <a:t>despesas sem empenho no exercício anterior e </a:t>
            </a:r>
            <a:r>
              <a:rPr lang="pt-BR" sz="2300" dirty="0" smtClean="0">
                <a:solidFill>
                  <a:schemeClr val="tx2">
                    <a:lumMod val="75000"/>
                  </a:schemeClr>
                </a:solidFill>
              </a:rPr>
              <a:t>providenciar regularizar/equacionar </a:t>
            </a:r>
            <a:r>
              <a:rPr lang="pt-BR" sz="2300" dirty="0">
                <a:solidFill>
                  <a:schemeClr val="tx2">
                    <a:lumMod val="75000"/>
                  </a:schemeClr>
                </a:solidFill>
              </a:rPr>
              <a:t>a situação; </a:t>
            </a:r>
          </a:p>
        </p:txBody>
      </p:sp>
      <p:sp>
        <p:nvSpPr>
          <p:cNvPr id="7" name="Retângulo 6"/>
          <p:cNvSpPr/>
          <p:nvPr/>
        </p:nvSpPr>
        <p:spPr>
          <a:xfrm>
            <a:off x="200084" y="6442274"/>
            <a:ext cx="65321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/>
              <a:t>Fonte: Guia </a:t>
            </a:r>
            <a:r>
              <a:rPr lang="pt-BR" sz="1400" dirty="0"/>
              <a:t>Básico para Gestão nos Municípios. Brasília: MP, 2008</a:t>
            </a:r>
            <a:r>
              <a:rPr lang="pt-BR" sz="1400" dirty="0" smtClean="0"/>
              <a:t>. (adaptado)</a:t>
            </a:r>
            <a:endParaRPr lang="pt-BR" sz="1400" dirty="0"/>
          </a:p>
        </p:txBody>
      </p:sp>
      <p:sp>
        <p:nvSpPr>
          <p:cNvPr id="8" name="Retângulo 2"/>
          <p:cNvSpPr/>
          <p:nvPr/>
        </p:nvSpPr>
        <p:spPr>
          <a:xfrm>
            <a:off x="179512" y="1700808"/>
            <a:ext cx="8730983" cy="85664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8000" indent="-285750" algn="just">
              <a:lnSpc>
                <a:spcPts val="3000"/>
              </a:lnSpc>
              <a:buFont typeface="Arial" pitchFamily="34" charset="0"/>
              <a:buChar char="•"/>
            </a:pPr>
            <a:r>
              <a:rPr lang="pt-BR" sz="2300" dirty="0" smtClean="0">
                <a:solidFill>
                  <a:schemeClr val="tx2">
                    <a:lumMod val="75000"/>
                  </a:schemeClr>
                </a:solidFill>
              </a:rPr>
              <a:t>Antes de gastar, primeiro arrecade. </a:t>
            </a:r>
            <a:r>
              <a:rPr lang="pt-BR" sz="2300" dirty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pt-BR" sz="2300" dirty="0" smtClean="0">
                <a:solidFill>
                  <a:schemeClr val="tx2">
                    <a:lumMod val="75000"/>
                  </a:schemeClr>
                </a:solidFill>
              </a:rPr>
              <a:t> Lei 4.320/64 está alicerçada no conceito, que primeiro se arrecada, depois se gasta; </a:t>
            </a:r>
            <a:endParaRPr lang="pt-BR" sz="2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D248-C0B2-495A-8ABA-E232303FCB3C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0452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3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1844824"/>
            <a:ext cx="8640960" cy="86177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8000" indent="-285750" algn="just">
              <a:lnSpc>
                <a:spcPts val="3000"/>
              </a:lnSpc>
              <a:buFont typeface="Arial" pitchFamily="34" charset="0"/>
              <a:buChar char="•"/>
            </a:pPr>
            <a:r>
              <a:rPr lang="pt-BR" sz="2300" dirty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pt-BR" sz="2300" dirty="0" smtClean="0">
                <a:solidFill>
                  <a:schemeClr val="tx2">
                    <a:lumMod val="75000"/>
                  </a:schemeClr>
                </a:solidFill>
              </a:rPr>
              <a:t>otencializar a capacidade de arrecadação dos recursos municipais como: IPTU, ISS</a:t>
            </a:r>
            <a:r>
              <a:rPr lang="pt-BR" sz="23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300" dirty="0" smtClean="0">
                <a:solidFill>
                  <a:schemeClr val="tx2">
                    <a:lumMod val="75000"/>
                  </a:schemeClr>
                </a:solidFill>
              </a:rPr>
              <a:t>e outros tributos;</a:t>
            </a:r>
            <a:endParaRPr lang="pt-BR" sz="2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51520" y="3861048"/>
            <a:ext cx="8640960" cy="12413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8000" indent="-285750" algn="just">
              <a:lnSpc>
                <a:spcPts val="3000"/>
              </a:lnSpc>
              <a:buFont typeface="Arial" pitchFamily="34" charset="0"/>
              <a:buChar char="•"/>
            </a:pPr>
            <a:r>
              <a:rPr lang="pt-BR" sz="2300" dirty="0">
                <a:solidFill>
                  <a:schemeClr val="tx2">
                    <a:lumMod val="75000"/>
                  </a:schemeClr>
                </a:solidFill>
              </a:rPr>
              <a:t>V</a:t>
            </a:r>
            <a:r>
              <a:rPr lang="pt-BR" sz="2300" dirty="0" smtClean="0">
                <a:solidFill>
                  <a:schemeClr val="tx2">
                    <a:lumMod val="75000"/>
                  </a:schemeClr>
                </a:solidFill>
              </a:rPr>
              <a:t>erificar mensalmente, o cumprimento dos índices constitucionais e legais (Saúde, Educação e </a:t>
            </a:r>
            <a:r>
              <a:rPr lang="pt-BR" sz="2300" dirty="0" err="1" smtClean="0">
                <a:solidFill>
                  <a:schemeClr val="tx2">
                    <a:lumMod val="75000"/>
                  </a:schemeClr>
                </a:solidFill>
              </a:rPr>
              <a:t>Fundeb</a:t>
            </a:r>
            <a:r>
              <a:rPr lang="pt-BR" sz="2300" dirty="0" smtClean="0">
                <a:solidFill>
                  <a:schemeClr val="tx2">
                    <a:lumMod val="75000"/>
                  </a:schemeClr>
                </a:solidFill>
              </a:rPr>
              <a:t>), duodécimo e créditos adicionais; e</a:t>
            </a:r>
            <a:endParaRPr lang="pt-BR" sz="2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51520" y="2852936"/>
            <a:ext cx="8640960" cy="85664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8000" indent="-285750" algn="just">
              <a:lnSpc>
                <a:spcPts val="3000"/>
              </a:lnSpc>
              <a:buFont typeface="Arial" pitchFamily="34" charset="0"/>
              <a:buChar char="•"/>
            </a:pPr>
            <a:r>
              <a:rPr lang="pt-BR" sz="2300" dirty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pt-BR" sz="2300" dirty="0" smtClean="0">
                <a:solidFill>
                  <a:schemeClr val="tx2">
                    <a:lumMod val="75000"/>
                  </a:schemeClr>
                </a:solidFill>
              </a:rPr>
              <a:t>valiar, bimestralmente, se a arrecadação está correspondendo ao previsto; caso não esteja, promover os ajustes necessários;</a:t>
            </a:r>
            <a:endParaRPr lang="pt-BR" sz="2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00084" y="6442274"/>
            <a:ext cx="65321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/>
              <a:t>Fonte: Guia </a:t>
            </a:r>
            <a:r>
              <a:rPr lang="pt-BR" sz="1400" dirty="0"/>
              <a:t>Básico para Gestão nos Municípios. Brasília: MP, 2008</a:t>
            </a:r>
            <a:r>
              <a:rPr lang="pt-BR" sz="1400" dirty="0" smtClean="0"/>
              <a:t>. (adaptado)</a:t>
            </a:r>
            <a:endParaRPr lang="pt-BR" sz="1400" dirty="0"/>
          </a:p>
        </p:txBody>
      </p:sp>
      <p:sp>
        <p:nvSpPr>
          <p:cNvPr id="8" name="Retângulo 3"/>
          <p:cNvSpPr/>
          <p:nvPr/>
        </p:nvSpPr>
        <p:spPr>
          <a:xfrm>
            <a:off x="251520" y="5229200"/>
            <a:ext cx="8640960" cy="85664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8000" indent="-285750" algn="just">
              <a:lnSpc>
                <a:spcPts val="3000"/>
              </a:lnSpc>
              <a:buFont typeface="Arial" pitchFamily="34" charset="0"/>
              <a:buChar char="•"/>
            </a:pPr>
            <a:r>
              <a:rPr lang="pt-BR" sz="2300" dirty="0">
                <a:solidFill>
                  <a:schemeClr val="tx2">
                    <a:lumMod val="75000"/>
                  </a:schemeClr>
                </a:solidFill>
              </a:rPr>
              <a:t>O</a:t>
            </a:r>
            <a:r>
              <a:rPr lang="pt-BR" sz="2300" dirty="0" smtClean="0">
                <a:solidFill>
                  <a:schemeClr val="tx2">
                    <a:lumMod val="75000"/>
                  </a:schemeClr>
                </a:solidFill>
              </a:rPr>
              <a:t>bservar, </a:t>
            </a:r>
            <a:r>
              <a:rPr lang="pt-BR" sz="2300" dirty="0">
                <a:solidFill>
                  <a:schemeClr val="tx2">
                    <a:lumMod val="75000"/>
                  </a:schemeClr>
                </a:solidFill>
              </a:rPr>
              <a:t>se os gastos com pessoal e a dívida pública estão nos limites previstos na Lei de Responsabilidade Fiscal – LRF.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D248-C0B2-495A-8ABA-E232303FCB3C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7727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1627342" y="260648"/>
            <a:ext cx="66890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solidFill>
                  <a:schemeClr val="tx2">
                    <a:lumMod val="75000"/>
                  </a:schemeClr>
                </a:solidFill>
              </a:rPr>
              <a:t>C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urva da Receita e dos Empenhos</a:t>
            </a:r>
            <a:endParaRPr lang="pt-BR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5496" y="6473512"/>
            <a:ext cx="6768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Dados hipotéticos </a:t>
            </a:r>
            <a:r>
              <a:rPr lang="pt-BR" sz="1400" smtClean="0"/>
              <a:t>referentes a um </a:t>
            </a:r>
            <a:r>
              <a:rPr lang="pt-BR" sz="1400" dirty="0" smtClean="0"/>
              <a:t>grupo de municípios baianos.</a:t>
            </a:r>
            <a:endParaRPr lang="pt-BR" sz="1400" dirty="0"/>
          </a:p>
        </p:txBody>
      </p:sp>
      <p:pic>
        <p:nvPicPr>
          <p:cNvPr id="8" name="Imagem 7"/>
          <p:cNvPicPr/>
          <p:nvPr/>
        </p:nvPicPr>
        <p:blipFill>
          <a:blip r:embed="rId2" cstate="print"/>
          <a:srcRect l="3378" t="28872" r="21824" b="16535"/>
          <a:stretch>
            <a:fillRect/>
          </a:stretch>
        </p:blipFill>
        <p:spPr bwMode="auto">
          <a:xfrm>
            <a:off x="0" y="980728"/>
            <a:ext cx="914400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CaixaDeTexto 25"/>
          <p:cNvSpPr txBox="1"/>
          <p:nvPr/>
        </p:nvSpPr>
        <p:spPr>
          <a:xfrm>
            <a:off x="7092280" y="3501008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Quadro Resumo</a:t>
            </a:r>
            <a:endParaRPr lang="pt-BR" sz="1200" b="1" dirty="0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6300192" y="3861048"/>
          <a:ext cx="2736304" cy="22322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5550"/>
                <a:gridCol w="1080754"/>
              </a:tblGrid>
              <a:tr h="195609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/>
                        <a:t>Receita Prevista</a:t>
                      </a:r>
                      <a:endParaRPr lang="pt-BR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/>
                        <a:t>3.581.833.825,16</a:t>
                      </a:r>
                      <a:endParaRPr lang="pt-BR" sz="10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68206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/>
                        <a:t>Receita Realizada até Setembro</a:t>
                      </a:r>
                      <a:endParaRPr lang="pt-BR" sz="10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/>
                        <a:t>2.284.051.174,91</a:t>
                      </a:r>
                      <a:endParaRPr lang="pt-BR" sz="10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68206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/>
                        <a:t>Receita Projetada (Out a Dez)</a:t>
                      </a:r>
                      <a:endParaRPr lang="pt-BR" sz="10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/>
                        <a:t>865.285.216,33</a:t>
                      </a:r>
                      <a:endParaRPr lang="pt-BR" sz="10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68206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u="none" strike="noStrike" dirty="0"/>
                        <a:t>Receita Realizada + Receita Projetada </a:t>
                      </a:r>
                      <a:endParaRPr lang="pt-BR" sz="10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/>
                        <a:t>3.149.336.391,24</a:t>
                      </a:r>
                      <a:endParaRPr lang="pt-BR" sz="10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68206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/>
                        <a:t>Despesa Empenhada até Setembro</a:t>
                      </a:r>
                      <a:endParaRPr lang="pt-BR" sz="10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 dirty="0"/>
                        <a:t>3.056.205.290,42</a:t>
                      </a:r>
                      <a:endParaRPr lang="pt-BR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68206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/>
                        <a:t>Despesa Empenhada - Projetada (Out a Dez)</a:t>
                      </a:r>
                      <a:endParaRPr lang="pt-BR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/>
                        <a:t>525.628.534,74</a:t>
                      </a:r>
                      <a:endParaRPr lang="pt-BR" sz="10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95609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u="none" strike="noStrike" dirty="0"/>
                        <a:t>Total do Empenhamento </a:t>
                      </a:r>
                      <a:endParaRPr lang="pt-BR" sz="10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/>
                        <a:t>3.581.833.825,16</a:t>
                      </a:r>
                      <a:endParaRPr lang="pt-BR" sz="10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D248-C0B2-495A-8ABA-E232303FCB3C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34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755576" y="2824480"/>
            <a:ext cx="8208912" cy="8925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just"/>
            <a:r>
              <a:rPr lang="pt-BR" sz="2600" b="1" dirty="0" smtClean="0">
                <a:solidFill>
                  <a:schemeClr val="bg1">
                    <a:lumMod val="75000"/>
                  </a:schemeClr>
                </a:solidFill>
              </a:rPr>
              <a:t>Observar os aspectos que mais afetam as contas dos municípios.</a:t>
            </a:r>
            <a:endParaRPr lang="pt-BR" sz="26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55573" y="3913892"/>
            <a:ext cx="8208912" cy="9552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just"/>
            <a:r>
              <a:rPr lang="pt-BR" sz="2600" b="1" dirty="0" smtClean="0">
                <a:solidFill>
                  <a:schemeClr val="bg1">
                    <a:lumMod val="75000"/>
                  </a:schemeClr>
                </a:solidFill>
              </a:rPr>
              <a:t>Atentar para o que leva os municípios a se endividarem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55574" y="5066020"/>
            <a:ext cx="8208913" cy="9552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just"/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Velar pelo cumprimento do Art. 42 da Lei de Responsabilidade Fiscal (dívida de curto prazo).</a:t>
            </a:r>
          </a:p>
        </p:txBody>
      </p:sp>
      <p:sp>
        <p:nvSpPr>
          <p:cNvPr id="6" name="Retângulo 5"/>
          <p:cNvSpPr/>
          <p:nvPr/>
        </p:nvSpPr>
        <p:spPr>
          <a:xfrm>
            <a:off x="107504" y="2824480"/>
            <a:ext cx="648072" cy="892552"/>
          </a:xfrm>
          <a:prstGeom prst="rect">
            <a:avLst/>
          </a:prstGeom>
          <a:ln w="2222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  1</a:t>
            </a:r>
            <a:endParaRPr lang="pt-BR" sz="28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08278" y="3913892"/>
            <a:ext cx="647297" cy="955268"/>
          </a:xfrm>
          <a:prstGeom prst="rect">
            <a:avLst/>
          </a:prstGeom>
          <a:ln w="2222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  2</a:t>
            </a:r>
            <a:endParaRPr lang="pt-BR" sz="28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08278" y="5066020"/>
            <a:ext cx="647295" cy="955268"/>
          </a:xfrm>
          <a:prstGeom prst="rect">
            <a:avLst/>
          </a:prstGeom>
          <a:ln w="2222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  3</a:t>
            </a:r>
            <a:endParaRPr lang="pt-BR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2293" y="1826841"/>
            <a:ext cx="8712194" cy="88207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pt-BR" sz="2400" b="1" cap="all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QUAIS Ações SÃO </a:t>
            </a:r>
            <a:r>
              <a:rPr lang="pt-BR" sz="2400" b="1" cap="all" dirty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indispensáveis para uma gestão eficaz do </a:t>
            </a:r>
            <a:r>
              <a:rPr lang="pt-BR" sz="2400" b="1" cap="all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município? </a:t>
            </a:r>
            <a:endParaRPr lang="pt-BR" sz="2400" b="1" cap="all" dirty="0">
              <a:solidFill>
                <a:schemeClr val="tx2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D248-C0B2-495A-8ABA-E232303FCB3C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4178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2420888"/>
            <a:ext cx="856895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Capítulo VII, Seção </a:t>
            </a:r>
            <a:r>
              <a:rPr lang="pt-BR" altLang="pt-BR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VI – Dos Restos a </a:t>
            </a:r>
            <a:r>
              <a:rPr lang="pt-BR" altLang="pt-BR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Pagar</a:t>
            </a:r>
          </a:p>
          <a:p>
            <a:pPr algn="just"/>
            <a:endParaRPr lang="pt-BR" altLang="pt-BR" sz="2200" dirty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  <a:p>
            <a:pPr algn="just"/>
            <a:r>
              <a:rPr lang="pt-BR" sz="2200" b="0" i="1" dirty="0" smtClean="0">
                <a:solidFill>
                  <a:schemeClr val="tx2">
                    <a:lumMod val="75000"/>
                  </a:schemeClr>
                </a:solidFill>
              </a:rPr>
              <a:t>“</a:t>
            </a:r>
            <a:r>
              <a:rPr lang="pt-BR" sz="2200" b="0" i="1" dirty="0">
                <a:solidFill>
                  <a:schemeClr val="tx2">
                    <a:lumMod val="75000"/>
                  </a:schemeClr>
                </a:solidFill>
              </a:rPr>
              <a:t>Art. 42. É vedado ao titular de Poder ou órgão referido no art. 20, nos últimos dois quadrimestres do seu mandato, </a:t>
            </a:r>
            <a:r>
              <a:rPr lang="pt-BR" sz="2200" b="0" i="1" dirty="0">
                <a:solidFill>
                  <a:srgbClr val="FF0000"/>
                </a:solidFill>
              </a:rPr>
              <a:t>contrair obrigação </a:t>
            </a:r>
            <a:r>
              <a:rPr lang="pt-BR" sz="2200" b="0" i="1" dirty="0"/>
              <a:t>de</a:t>
            </a:r>
            <a:r>
              <a:rPr lang="pt-BR" sz="2200" b="0" i="1" dirty="0">
                <a:solidFill>
                  <a:srgbClr val="FF0000"/>
                </a:solidFill>
              </a:rPr>
              <a:t> </a:t>
            </a:r>
            <a:r>
              <a:rPr lang="pt-BR" sz="2200" b="0" i="1" dirty="0">
                <a:solidFill>
                  <a:schemeClr val="tx2">
                    <a:lumMod val="75000"/>
                  </a:schemeClr>
                </a:solidFill>
              </a:rPr>
              <a:t>despesa que não possa ser cumprida integralmente dentro dele, ou que tenha parcelas a serem pagas no exercício seguinte </a:t>
            </a:r>
            <a:r>
              <a:rPr lang="pt-BR" sz="2200" b="0" i="1" dirty="0">
                <a:solidFill>
                  <a:srgbClr val="FF0000"/>
                </a:solidFill>
              </a:rPr>
              <a:t>sem que haja suficiente disponibilidade de caixa </a:t>
            </a:r>
            <a:r>
              <a:rPr lang="pt-BR" sz="2200" b="0" i="1" dirty="0">
                <a:solidFill>
                  <a:schemeClr val="tx2">
                    <a:lumMod val="75000"/>
                  </a:schemeClr>
                </a:solidFill>
              </a:rPr>
              <a:t>para este </a:t>
            </a:r>
            <a:r>
              <a:rPr lang="pt-BR" sz="2200" b="0" i="1" dirty="0" smtClean="0">
                <a:solidFill>
                  <a:schemeClr val="tx2">
                    <a:lumMod val="75000"/>
                  </a:schemeClr>
                </a:solidFill>
              </a:rPr>
              <a:t>efeito”.</a:t>
            </a:r>
            <a:endParaRPr lang="pt-BR" sz="2200" b="0" i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pt-BR" sz="2200" b="0" i="1" dirty="0" smtClean="0">
              <a:solidFill>
                <a:srgbClr val="FF0000"/>
              </a:solidFill>
            </a:endParaRPr>
          </a:p>
          <a:p>
            <a:pPr algn="just"/>
            <a:r>
              <a:rPr lang="pt-BR" sz="2200" b="1" dirty="0" smtClean="0">
                <a:solidFill>
                  <a:srgbClr val="FF0000"/>
                </a:solidFill>
              </a:rPr>
              <a:t>Parágrafo </a:t>
            </a:r>
            <a:r>
              <a:rPr lang="pt-BR" sz="2200" b="1" dirty="0">
                <a:solidFill>
                  <a:srgbClr val="FF0000"/>
                </a:solidFill>
              </a:rPr>
              <a:t>único. </a:t>
            </a:r>
            <a:r>
              <a:rPr lang="pt-BR" sz="2200" b="1" dirty="0">
                <a:solidFill>
                  <a:schemeClr val="tx2">
                    <a:lumMod val="75000"/>
                  </a:schemeClr>
                </a:solidFill>
              </a:rPr>
              <a:t>Na determinação da disponibilidade de caixa serão considerados os encargos e despesas compromissadas a pagar até o final do exercício.</a:t>
            </a:r>
          </a:p>
          <a:p>
            <a:pPr algn="just"/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331640" y="1764105"/>
            <a:ext cx="60135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200" dirty="0">
                <a:solidFill>
                  <a:schemeClr val="tx2">
                    <a:lumMod val="75000"/>
                  </a:schemeClr>
                </a:solidFill>
                <a:cs typeface="MS PGothic" charset="0"/>
              </a:rPr>
              <a:t> </a:t>
            </a:r>
            <a:r>
              <a:rPr lang="pt-BR" sz="3200" dirty="0">
                <a:solidFill>
                  <a:schemeClr val="tx2">
                    <a:lumMod val="75000"/>
                  </a:schemeClr>
                </a:solidFill>
              </a:rPr>
              <a:t>O que dispõe o artigo 42º da LRF? </a:t>
            </a:r>
            <a:endParaRPr lang="pt-BR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D248-C0B2-495A-8ABA-E232303FCB3C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6200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868144" y="548680"/>
            <a:ext cx="3168352" cy="13681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-32824" y="6505599"/>
            <a:ext cx="66210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/>
              <a:t>Fonte: TCM – Ba, Relatório Anual Exercício 2013,  Síntese das Atividades 2011/2013</a:t>
            </a:r>
            <a:endParaRPr lang="pt-BR" sz="1400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0" y="0"/>
            <a:ext cx="9144000" cy="630932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982018166"/>
              </p:ext>
            </p:extLst>
          </p:nvPr>
        </p:nvGraphicFramePr>
        <p:xfrm>
          <a:off x="467544" y="548680"/>
          <a:ext cx="806489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D248-C0B2-495A-8ABA-E232303FCB3C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5414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96136" y="476672"/>
            <a:ext cx="3168352" cy="13681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-32824" y="6505599"/>
            <a:ext cx="66210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/>
              <a:t>Fonte: TCM – Ba, Relatório Anual Exercício 2013,  Síntese das Atividades 2011/2013</a:t>
            </a:r>
            <a:endParaRPr lang="pt-BR" sz="1400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0" y="260648"/>
            <a:ext cx="9144000" cy="6264696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1439469618"/>
              </p:ext>
            </p:extLst>
          </p:nvPr>
        </p:nvGraphicFramePr>
        <p:xfrm>
          <a:off x="179512" y="188640"/>
          <a:ext cx="8640960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D248-C0B2-495A-8ABA-E232303FCB3C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1975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m para atenção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1628800"/>
            <a:ext cx="331236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xplosão 1 4"/>
          <p:cNvSpPr/>
          <p:nvPr/>
        </p:nvSpPr>
        <p:spPr>
          <a:xfrm>
            <a:off x="2411760" y="1484784"/>
            <a:ext cx="6480720" cy="2448272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300" dirty="0" smtClean="0">
                <a:solidFill>
                  <a:schemeClr val="tx2">
                    <a:lumMod val="75000"/>
                  </a:schemeClr>
                </a:solidFill>
              </a:rPr>
              <a:t>É muito difícil ajustar o cumprimento do Art. 42º. no último ano do mandato!</a:t>
            </a:r>
            <a:endParaRPr lang="pt-BR" sz="2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Retângulo com Único Canto Aparado 5"/>
          <p:cNvSpPr/>
          <p:nvPr/>
        </p:nvSpPr>
        <p:spPr>
          <a:xfrm>
            <a:off x="179512" y="4005064"/>
            <a:ext cx="8640960" cy="2708920"/>
          </a:xfrm>
          <a:prstGeom prst="snip1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Aft>
                <a:spcPts val="1200"/>
              </a:spcAft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Perder o controle do endividamento de curto prazo pode comprometer o prefeito através de:</a:t>
            </a:r>
          </a:p>
          <a:p>
            <a:pPr algn="just"/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Rejeição de contas com encaminhamento ao Ministério Público, possibilidade de sofrer pena de reclusão (Lei de Crimes contra as Finanças Públicas) e comprometimento da condição de elegibilidade.</a:t>
            </a:r>
            <a:endParaRPr lang="pt-BR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D248-C0B2-495A-8ABA-E232303FCB3C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0042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195736" y="1628800"/>
            <a:ext cx="28083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</a:rPr>
              <a:t>Importante!</a:t>
            </a: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51520" y="2276872"/>
            <a:ext cx="41764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Escolher uma equipe comprometida com o sucesso da sua administração.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51520" y="4365104"/>
            <a:ext cx="8352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Quem presta contas é o gestor e não a entidade. Portanto, é sobre a pessoa física do prefeito que recaem as penalidades.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17031" y="5229200"/>
            <a:ext cx="83529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Procure se cercar de quem estará sempre pronto para lhe atender, inclusive após findar o mandato, os maiores problemas geralmente aparecem neste momento e não tem data para acabar. </a:t>
            </a:r>
          </a:p>
        </p:txBody>
      </p:sp>
      <p:pic>
        <p:nvPicPr>
          <p:cNvPr id="1026" name="Picture 2" descr="Resultado de imagem para assessor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060848"/>
            <a:ext cx="3313616" cy="2176946"/>
          </a:xfrm>
          <a:prstGeom prst="rect">
            <a:avLst/>
          </a:prstGeom>
          <a:noFill/>
          <a:ln w="28575">
            <a:noFill/>
          </a:ln>
          <a:effectLst>
            <a:glow rad="139700">
              <a:schemeClr val="tx1"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D248-C0B2-495A-8ABA-E232303FCB3C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5481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15816" y="1556792"/>
            <a:ext cx="3600400" cy="44103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pt-BR" sz="2400" b="1" cap="all" dirty="0" smtClean="0">
                <a:solidFill>
                  <a:srgbClr val="FF0000"/>
                </a:solidFill>
                <a:latin typeface="Book Antiqua" pitchFamily="18" charset="0"/>
              </a:rPr>
              <a:t>NÃO SE ESQUEÇA!</a:t>
            </a:r>
            <a:endParaRPr lang="pt-BR" sz="2400" b="1" cap="all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7504" y="2132856"/>
            <a:ext cx="8856984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pt-BR" sz="2100" dirty="0" smtClean="0"/>
              <a:t>O povo lhe concedeu um mandato temporário. </a:t>
            </a:r>
            <a:r>
              <a:rPr lang="pt-BR" sz="2100" dirty="0"/>
              <a:t>S</a:t>
            </a:r>
            <a:r>
              <a:rPr lang="pt-BR" sz="2100" dirty="0" smtClean="0"/>
              <a:t>e iniciará em 01/01/2017, um dia terminará, o programado é que isso </a:t>
            </a:r>
            <a:r>
              <a:rPr lang="pt-BR" sz="2100" smtClean="0"/>
              <a:t>ocorra em </a:t>
            </a:r>
            <a:r>
              <a:rPr lang="pt-BR" sz="2100" dirty="0" smtClean="0"/>
              <a:t>31/12/2020. O objetivo maior deverá ser </a:t>
            </a:r>
            <a:r>
              <a:rPr lang="pt-BR" sz="2100" dirty="0" smtClean="0">
                <a:solidFill>
                  <a:srgbClr val="FF0000"/>
                </a:solidFill>
              </a:rPr>
              <a:t>(sugestão)</a:t>
            </a:r>
            <a:r>
              <a:rPr lang="pt-BR" sz="2100" dirty="0" smtClean="0"/>
              <a:t>, o de voltar a ser o cidadão respeitado, que fez o eleitor escolhe-lo como prefeito. </a:t>
            </a:r>
            <a:endParaRPr lang="pt-BR" sz="21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07504" y="3645024"/>
            <a:ext cx="8856984" cy="10618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pt-BR" sz="2100" dirty="0" smtClean="0"/>
              <a:t>Na Administração Pública, não existe solução milagrosa.  Toda vez que lhe apresentarem uma, esteja certo, o vosso patrimônio pessoal e/ou a vossa cidadania poderão estar em risco.</a:t>
            </a:r>
            <a:endParaRPr lang="pt-BR" sz="21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107504" y="4869160"/>
            <a:ext cx="8856984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pt-BR" sz="2100" dirty="0" smtClean="0"/>
              <a:t>Diante de uma adversidade, não tente driblar a lei. Trabalhe para muda-la.  Os deputados estaduais, deputados federais e os senadores são eleitos, também para esta finalidade. Utilize as entidades que os representam  (UPB, CNM) para lutar pelo interesse de todos. </a:t>
            </a:r>
            <a:endParaRPr lang="pt-BR" sz="2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D248-C0B2-495A-8ABA-E232303FCB3C}" type="slidenum">
              <a:rPr lang="pt-BR" smtClean="0"/>
              <a:pPr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0732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D248-C0B2-495A-8ABA-E232303FCB3C}" type="slidenum">
              <a:rPr lang="pt-BR" smtClean="0"/>
              <a:pPr/>
              <a:t>2</a:t>
            </a:fld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22" y="2733300"/>
            <a:ext cx="5040560" cy="2063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tângulo 2"/>
          <p:cNvSpPr/>
          <p:nvPr/>
        </p:nvSpPr>
        <p:spPr>
          <a:xfrm>
            <a:off x="251520" y="5457418"/>
            <a:ext cx="8712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/>
              <a:t>Com uma estimativa menor de crescimento do Produto Interno Bruto (PIB), também haverá uma queda na arrecadação prevista para 2017.</a:t>
            </a:r>
            <a:endParaRPr lang="pt-BR" sz="2000" dirty="0"/>
          </a:p>
        </p:txBody>
      </p:sp>
      <p:sp>
        <p:nvSpPr>
          <p:cNvPr id="4" name="Retângulo 3"/>
          <p:cNvSpPr/>
          <p:nvPr/>
        </p:nvSpPr>
        <p:spPr>
          <a:xfrm>
            <a:off x="5364088" y="1813461"/>
            <a:ext cx="36004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000" b="1" dirty="0"/>
              <a:t>Impacto no </a:t>
            </a:r>
            <a:r>
              <a:rPr lang="pt-BR" sz="2000" b="1" dirty="0" smtClean="0"/>
              <a:t>orçamento:</a:t>
            </a:r>
          </a:p>
          <a:p>
            <a:pPr algn="just"/>
            <a:r>
              <a:rPr lang="pt-BR" sz="2000" dirty="0" smtClean="0"/>
              <a:t>Uma </a:t>
            </a:r>
            <a:r>
              <a:rPr lang="pt-BR" sz="2000" dirty="0"/>
              <a:t>projeção menor de crescimento da economia também terá impacto no orçamento do ano que vem. Até o momento, a proposta orçamentária, encaminhada ao Congresso Nacional em agosto deste ano pelo governo federal, embutia uma taxa de crescimento de 1,6%.</a:t>
            </a:r>
          </a:p>
        </p:txBody>
      </p:sp>
      <p:sp>
        <p:nvSpPr>
          <p:cNvPr id="5" name="Retângulo 4"/>
          <p:cNvSpPr/>
          <p:nvPr/>
        </p:nvSpPr>
        <p:spPr>
          <a:xfrm>
            <a:off x="35496" y="6536377"/>
            <a:ext cx="882786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/>
              <a:t>Fonte: http</a:t>
            </a:r>
            <a:r>
              <a:rPr lang="pt-BR" sz="1200" dirty="0"/>
              <a:t>://g1.globo.com/economia/noticia/2016/11/governo-baixa-de-16-para-1-projecao-de-alta-do-pib-em-2017.html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101057" y="2235665"/>
            <a:ext cx="3348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Notícia de 21/11/2016:</a:t>
            </a:r>
            <a:endParaRPr lang="pt-BR" sz="2000" dirty="0"/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738713" y="6453336"/>
            <a:ext cx="369791" cy="373885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8F5D248-C0B2-495A-8ABA-E232303FCB3C}" type="slidenum">
              <a:rPr lang="pt-BR" sz="1800" b="1" smtClean="0">
                <a:solidFill>
                  <a:schemeClr val="tx2">
                    <a:lumMod val="75000"/>
                  </a:schemeClr>
                </a:solidFill>
              </a:rPr>
              <a:pPr algn="ctr"/>
              <a:t>2</a:t>
            </a:fld>
            <a:endParaRPr lang="pt-BR" sz="1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243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tela.braga\Desktop\Obrigado trans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8100393" cy="3986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0" y="5013176"/>
            <a:ext cx="727280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Contatos:</a:t>
            </a:r>
          </a:p>
          <a:p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       marcus@picontabilidade.com.br</a:t>
            </a:r>
          </a:p>
          <a:p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      (71) 3444-7600/99975-5559</a:t>
            </a:r>
            <a:endParaRPr lang="pt-BR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Resultado de imagem para imagem ícone de telefone e ipho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17" y="5805263"/>
            <a:ext cx="230428" cy="288033"/>
          </a:xfrm>
          <a:prstGeom prst="rect">
            <a:avLst/>
          </a:prstGeom>
          <a:noFill/>
        </p:spPr>
      </p:pic>
      <p:pic>
        <p:nvPicPr>
          <p:cNvPr id="8" name="Picture 6" descr="Imagem relacionad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5445224"/>
            <a:ext cx="360040" cy="396551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D248-C0B2-495A-8ABA-E232303FCB3C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0731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619672" y="1700808"/>
            <a:ext cx="5904656" cy="415498"/>
          </a:xfrm>
          <a:prstGeom prst="rect">
            <a:avLst/>
          </a:prstGeom>
        </p:spPr>
        <p:txBody>
          <a:bodyPr wrap="square">
            <a:noAutofit/>
          </a:bodyPr>
          <a:lstStyle>
            <a:defPPr>
              <a:defRPr lang="pt-BR"/>
            </a:defPPr>
            <a:lvl1pPr algn="ctr">
              <a:defRPr sz="2400" b="1" cap="all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defRPr>
            </a:lvl1pPr>
          </a:lstStyle>
          <a:p>
            <a:r>
              <a:rPr lang="pt-BR" dirty="0"/>
              <a:t>O que é ser um gestor eficaz?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79512" y="6464369"/>
            <a:ext cx="84249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Fonte: Conselho Federal de Administração – Guia da Boa Gestão do Prefeito, 2012, Brasília. (adaptado)</a:t>
            </a:r>
            <a:endParaRPr lang="pt-BR" sz="12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179512" y="2319263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pt-BR" sz="2400" dirty="0">
                <a:solidFill>
                  <a:schemeClr val="tx2">
                    <a:lumMod val="75000"/>
                  </a:schemeClr>
                </a:solidFill>
              </a:rPr>
              <a:t>E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star à serviço do município. </a:t>
            </a:r>
            <a:endParaRPr lang="pt-BR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79512" y="3068960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Estabelecer prioridades, diante as necessidades da comunidade.</a:t>
            </a:r>
            <a:endParaRPr lang="pt-BR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79512" y="3789040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Alocar os recursos no Orçamento de forma compatível com as metas fiscais. </a:t>
            </a:r>
            <a:endParaRPr lang="pt-BR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79512" y="4869160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Atribuir responsabilidades para o monitoramento das ações através da segregação de funções, avaliação dos resultados obtidos e reordenação do planejamento.  </a:t>
            </a:r>
            <a:endParaRPr lang="pt-BR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D248-C0B2-495A-8ABA-E232303FCB3C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751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755576" y="2824480"/>
            <a:ext cx="8208912" cy="8925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just"/>
            <a:r>
              <a:rPr lang="pt-BR" sz="2600" b="1" dirty="0" smtClean="0">
                <a:solidFill>
                  <a:schemeClr val="tx2">
                    <a:lumMod val="75000"/>
                  </a:schemeClr>
                </a:solidFill>
              </a:rPr>
              <a:t>Observar os aspectos que mais afetam as contas dos municípios.</a:t>
            </a:r>
            <a:endParaRPr lang="pt-BR" sz="2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55576" y="3913892"/>
            <a:ext cx="8208912" cy="9552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just"/>
            <a:r>
              <a:rPr lang="pt-BR" sz="2600" b="1" dirty="0" smtClean="0">
                <a:solidFill>
                  <a:schemeClr val="tx2">
                    <a:lumMod val="75000"/>
                  </a:schemeClr>
                </a:solidFill>
              </a:rPr>
              <a:t>Atentar para o que leva os municípios a se endividarem.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55574" y="5066020"/>
            <a:ext cx="8208913" cy="9552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just"/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Velar pelo cumprimento do Art. 42 da Lei de Responsabilidade Fiscal (dívida de curto </a:t>
            </a:r>
            <a:r>
              <a:rPr lang="pt-BR" sz="2400" b="1" dirty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razo).</a:t>
            </a:r>
          </a:p>
        </p:txBody>
      </p:sp>
      <p:sp>
        <p:nvSpPr>
          <p:cNvPr id="6" name="Retângulo 5"/>
          <p:cNvSpPr/>
          <p:nvPr/>
        </p:nvSpPr>
        <p:spPr>
          <a:xfrm>
            <a:off x="107504" y="2824480"/>
            <a:ext cx="648072" cy="892552"/>
          </a:xfrm>
          <a:prstGeom prst="rect">
            <a:avLst/>
          </a:prstGeom>
          <a:ln w="2222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  1</a:t>
            </a:r>
            <a:endParaRPr lang="pt-BR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08278" y="3913892"/>
            <a:ext cx="647297" cy="955268"/>
          </a:xfrm>
          <a:prstGeom prst="rect">
            <a:avLst/>
          </a:prstGeom>
          <a:ln w="2222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  2</a:t>
            </a:r>
            <a:endParaRPr lang="pt-BR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08278" y="5066020"/>
            <a:ext cx="647295" cy="955268"/>
          </a:xfrm>
          <a:prstGeom prst="rect">
            <a:avLst/>
          </a:prstGeom>
          <a:ln w="2222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  3</a:t>
            </a:r>
            <a:endParaRPr lang="pt-BR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52293" y="1826841"/>
            <a:ext cx="8712194" cy="69306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pt-BR" sz="2400" b="1" cap="all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QUAIS Ações SÃO </a:t>
            </a:r>
            <a:r>
              <a:rPr lang="pt-BR" sz="2400" b="1" cap="all" dirty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indispensáveis para uma gestão eficaz do </a:t>
            </a:r>
            <a:r>
              <a:rPr lang="pt-BR" sz="2400" b="1" cap="all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município? </a:t>
            </a:r>
            <a:endParaRPr lang="pt-BR" sz="2400" b="1" cap="all" dirty="0">
              <a:solidFill>
                <a:schemeClr val="tx2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D248-C0B2-495A-8ABA-E232303FCB3C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7082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755576" y="2824480"/>
            <a:ext cx="8208912" cy="8925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just"/>
            <a:r>
              <a:rPr lang="pt-BR" sz="2600" b="1" dirty="0" smtClean="0">
                <a:solidFill>
                  <a:schemeClr val="tx2">
                    <a:lumMod val="75000"/>
                  </a:schemeClr>
                </a:solidFill>
              </a:rPr>
              <a:t>Observar os aspectos que mais afetam as contas dos municípios.</a:t>
            </a:r>
            <a:endParaRPr lang="pt-BR" sz="2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55576" y="3913892"/>
            <a:ext cx="8208912" cy="9552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just"/>
            <a:r>
              <a:rPr lang="pt-BR" sz="2600" b="1" dirty="0" smtClean="0">
                <a:solidFill>
                  <a:schemeClr val="bg1">
                    <a:lumMod val="75000"/>
                  </a:schemeClr>
                </a:solidFill>
              </a:rPr>
              <a:t>Atentar para o que leva os municípios a se endividarem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55574" y="5066020"/>
            <a:ext cx="8208913" cy="9552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just"/>
            <a:r>
              <a:rPr lang="pt-BR" sz="2400" b="1" dirty="0" smtClean="0">
                <a:solidFill>
                  <a:schemeClr val="bg1">
                    <a:lumMod val="75000"/>
                  </a:schemeClr>
                </a:solidFill>
              </a:rPr>
              <a:t>Velar pelo cumprimento do Art. 42 da Lei de Responsabilidade Fiscal</a:t>
            </a:r>
          </a:p>
        </p:txBody>
      </p:sp>
      <p:sp>
        <p:nvSpPr>
          <p:cNvPr id="6" name="Retângulo 5"/>
          <p:cNvSpPr/>
          <p:nvPr/>
        </p:nvSpPr>
        <p:spPr>
          <a:xfrm>
            <a:off x="107504" y="2824480"/>
            <a:ext cx="648072" cy="892552"/>
          </a:xfrm>
          <a:prstGeom prst="rect">
            <a:avLst/>
          </a:prstGeom>
          <a:ln w="2222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  1</a:t>
            </a:r>
            <a:endParaRPr lang="pt-BR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08278" y="3913892"/>
            <a:ext cx="647297" cy="955268"/>
          </a:xfrm>
          <a:prstGeom prst="rect">
            <a:avLst/>
          </a:prstGeom>
          <a:ln w="2222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  2</a:t>
            </a:r>
            <a:endParaRPr lang="pt-BR" sz="28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08278" y="5066020"/>
            <a:ext cx="647295" cy="955268"/>
          </a:xfrm>
          <a:prstGeom prst="rect">
            <a:avLst/>
          </a:prstGeom>
          <a:ln w="2222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  3</a:t>
            </a:r>
            <a:endParaRPr lang="pt-BR" sz="28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2293" y="1826841"/>
            <a:ext cx="8712194" cy="88207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pt-BR" sz="2400" b="1" cap="all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QUAIS Ações SÃO </a:t>
            </a:r>
            <a:r>
              <a:rPr lang="pt-BR" sz="2400" b="1" cap="all" dirty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indispensáveis para uma gestão eficaz do </a:t>
            </a:r>
            <a:r>
              <a:rPr lang="pt-BR" sz="2400" b="1" cap="all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município? </a:t>
            </a:r>
            <a:endParaRPr lang="pt-BR" sz="2400" b="1" cap="all" dirty="0">
              <a:solidFill>
                <a:schemeClr val="tx2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D248-C0B2-495A-8ABA-E232303FCB3C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8208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868144" y="260648"/>
            <a:ext cx="3275856" cy="1800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de cantos arredondados 3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298551569"/>
              </p:ext>
            </p:extLst>
          </p:nvPr>
        </p:nvGraphicFramePr>
        <p:xfrm>
          <a:off x="251520" y="476672"/>
          <a:ext cx="8712968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D248-C0B2-495A-8ABA-E232303FCB3C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1794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868144" y="404664"/>
            <a:ext cx="3168352" cy="12961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111192" y="6505599"/>
            <a:ext cx="66210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/>
              <a:t>Fonte: TCM – Ba, Relatório Anual Exercício 2015,  Síntese das Atividades 2013/2015</a:t>
            </a:r>
            <a:endParaRPr lang="pt-BR" sz="1400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0" y="0"/>
            <a:ext cx="9144000" cy="630932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893761534"/>
              </p:ext>
            </p:extLst>
          </p:nvPr>
        </p:nvGraphicFramePr>
        <p:xfrm>
          <a:off x="-612576" y="404664"/>
          <a:ext cx="9865096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D248-C0B2-495A-8ABA-E232303FCB3C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1564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Chart bld="category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uxograma: Vários documentos 2"/>
          <p:cNvSpPr/>
          <p:nvPr/>
        </p:nvSpPr>
        <p:spPr>
          <a:xfrm>
            <a:off x="323528" y="2060848"/>
            <a:ext cx="7992888" cy="3528392"/>
          </a:xfrm>
          <a:prstGeom prst="flowChartMultidocument">
            <a:avLst/>
          </a:prstGeom>
          <a:solidFill>
            <a:srgbClr val="F9B47B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>
                <a:solidFill>
                  <a:schemeClr val="tx2">
                    <a:lumMod val="75000"/>
                  </a:schemeClr>
                </a:solidFill>
              </a:rPr>
              <a:t>É importante verificar a situação do município perante </a:t>
            </a: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o Tribunal </a:t>
            </a:r>
            <a:r>
              <a:rPr lang="pt-BR" sz="2800" b="1" dirty="0">
                <a:solidFill>
                  <a:schemeClr val="tx2">
                    <a:lumMod val="75000"/>
                  </a:schemeClr>
                </a:solidFill>
              </a:rPr>
              <a:t>de </a:t>
            </a: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Contas, </a:t>
            </a:r>
            <a:r>
              <a:rPr lang="pt-BR" sz="2800" b="1" dirty="0">
                <a:solidFill>
                  <a:schemeClr val="tx2">
                    <a:lumMod val="75000"/>
                  </a:schemeClr>
                </a:solidFill>
              </a:rPr>
              <a:t>ainda durante a fase de transição do </a:t>
            </a: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governo, a fim de não repetir as falhas do passado.</a:t>
            </a:r>
            <a:endParaRPr lang="pt-BR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0" name="Picture 2" descr="Resultado de imagem para checklist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581128"/>
            <a:ext cx="165618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D248-C0B2-495A-8ABA-E232303FCB3C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3023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755576" y="2824480"/>
            <a:ext cx="8208912" cy="8925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just"/>
            <a:r>
              <a:rPr lang="pt-BR" sz="2600" b="1" dirty="0" smtClean="0">
                <a:solidFill>
                  <a:schemeClr val="bg1">
                    <a:lumMod val="75000"/>
                  </a:schemeClr>
                </a:solidFill>
              </a:rPr>
              <a:t>Observar os aspectos que mais afetam as contas dos municípios.</a:t>
            </a:r>
            <a:endParaRPr lang="pt-BR" sz="26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55573" y="3913892"/>
            <a:ext cx="8208912" cy="9552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just"/>
            <a:r>
              <a:rPr lang="pt-BR" sz="2600" b="1" dirty="0" smtClean="0">
                <a:solidFill>
                  <a:schemeClr val="tx2">
                    <a:lumMod val="75000"/>
                  </a:schemeClr>
                </a:solidFill>
              </a:rPr>
              <a:t>Atentar para o que leva os municípios a se endividarem.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55574" y="5066020"/>
            <a:ext cx="8208913" cy="9552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just"/>
            <a:r>
              <a:rPr lang="pt-BR" sz="2400" b="1" dirty="0" smtClean="0">
                <a:solidFill>
                  <a:schemeClr val="bg1">
                    <a:lumMod val="75000"/>
                  </a:schemeClr>
                </a:solidFill>
              </a:rPr>
              <a:t>Velar pelo cumprimento do Art. 42 da Lei de Responsabilidade Fiscal</a:t>
            </a:r>
          </a:p>
        </p:txBody>
      </p:sp>
      <p:sp>
        <p:nvSpPr>
          <p:cNvPr id="6" name="Retângulo 5"/>
          <p:cNvSpPr/>
          <p:nvPr/>
        </p:nvSpPr>
        <p:spPr>
          <a:xfrm>
            <a:off x="107504" y="2824480"/>
            <a:ext cx="648072" cy="892552"/>
          </a:xfrm>
          <a:prstGeom prst="rect">
            <a:avLst/>
          </a:prstGeom>
          <a:ln w="2222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  1</a:t>
            </a:r>
            <a:endParaRPr lang="pt-BR" sz="28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08278" y="3913892"/>
            <a:ext cx="647297" cy="955268"/>
          </a:xfrm>
          <a:prstGeom prst="rect">
            <a:avLst/>
          </a:prstGeom>
          <a:ln w="2222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  2</a:t>
            </a:r>
            <a:endParaRPr lang="pt-BR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08278" y="5066020"/>
            <a:ext cx="647295" cy="955268"/>
          </a:xfrm>
          <a:prstGeom prst="rect">
            <a:avLst/>
          </a:prstGeom>
          <a:ln w="2222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  3</a:t>
            </a:r>
            <a:endParaRPr lang="pt-BR" sz="28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2293" y="1826841"/>
            <a:ext cx="8712194" cy="88207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pt-BR" sz="2400" b="1" cap="all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QUAIS Ações SÃO </a:t>
            </a:r>
            <a:r>
              <a:rPr lang="pt-BR" sz="2400" b="1" cap="all" dirty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indispensáveis para uma gestão eficaz do </a:t>
            </a:r>
            <a:r>
              <a:rPr lang="pt-BR" sz="2400" b="1" cap="all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município? </a:t>
            </a:r>
            <a:endParaRPr lang="pt-BR" sz="2400" b="1" cap="all" dirty="0">
              <a:solidFill>
                <a:schemeClr val="tx2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5D248-C0B2-495A-8ABA-E232303FCB3C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0094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1605</TotalTime>
  <Words>1305</Words>
  <Application>Microsoft Macintosh PowerPoint</Application>
  <PresentationFormat>On-screen Show (4:3)</PresentationFormat>
  <Paragraphs>127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Tema do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Stela Braga</dc:creator>
  <cp:lastModifiedBy>Marcus Passos</cp:lastModifiedBy>
  <cp:revision>341</cp:revision>
  <dcterms:created xsi:type="dcterms:W3CDTF">2016-11-07T20:08:51Z</dcterms:created>
  <dcterms:modified xsi:type="dcterms:W3CDTF">2016-11-23T14:28:58Z</dcterms:modified>
</cp:coreProperties>
</file>